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embeddings/oleObject4.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6"/>
  </p:notesMasterIdLst>
  <p:sldIdLst>
    <p:sldId id="291" r:id="rId2"/>
    <p:sldId id="292" r:id="rId3"/>
    <p:sldId id="311" r:id="rId4"/>
    <p:sldId id="295" r:id="rId5"/>
    <p:sldId id="313" r:id="rId6"/>
    <p:sldId id="317" r:id="rId7"/>
    <p:sldId id="318" r:id="rId8"/>
    <p:sldId id="293" r:id="rId9"/>
    <p:sldId id="304" r:id="rId10"/>
    <p:sldId id="296" r:id="rId11"/>
    <p:sldId id="297" r:id="rId12"/>
    <p:sldId id="298" r:id="rId13"/>
    <p:sldId id="299" r:id="rId14"/>
    <p:sldId id="307" r:id="rId15"/>
    <p:sldId id="316" r:id="rId16"/>
    <p:sldId id="300" r:id="rId17"/>
    <p:sldId id="305" r:id="rId18"/>
    <p:sldId id="308" r:id="rId19"/>
    <p:sldId id="302" r:id="rId20"/>
    <p:sldId id="309" r:id="rId21"/>
    <p:sldId id="310" r:id="rId22"/>
    <p:sldId id="306" r:id="rId23"/>
    <p:sldId id="312" r:id="rId24"/>
    <p:sldId id="3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8894" autoAdjust="0"/>
  </p:normalViewPr>
  <p:slideViewPr>
    <p:cSldViewPr snapToGrid="0" snapToObjects="1">
      <p:cViewPr varScale="1">
        <p:scale>
          <a:sx n="125" d="100"/>
          <a:sy n="125" d="100"/>
        </p:scale>
        <p:origin x="-18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639FF-F082-7446-9567-DBFB17088578}" type="datetimeFigureOut">
              <a:rPr lang="en-US" smtClean="0"/>
              <a:pPr/>
              <a:t>7/18/10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4F319-8327-6849-AE9C-F0D05260F6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031"/>
          <p:cNvSpPr>
            <a:spLocks noGrp="1"/>
          </p:cNvSpPr>
          <p:nvPr>
            <p:ph type="sldNum" sz="quarter" idx="5"/>
          </p:nvPr>
        </p:nvSpPr>
        <p:spPr>
          <a:noFill/>
        </p:spPr>
        <p:txBody>
          <a:bodyPr/>
          <a:lstStyle/>
          <a:p>
            <a:fld id="{95C2EFCC-2DC2-8947-BB0B-E8425A642AA4}"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Another force that affects</a:t>
            </a:r>
            <a:r>
              <a:rPr lang="en-GB" baseline="0" dirty="0" smtClean="0">
                <a:ea typeface="ＭＳ Ｐゴシック" charset="-128"/>
                <a:cs typeface="ＭＳ Ｐゴシック" charset="-128"/>
              </a:rPr>
              <a:t> business activities is this formula.  In its classic form, it is used to define the components of risk: there is a famous version of it in the Handbook Of Information Security, for example.  But it more broadly affects all kinds of business decisions, not just IT-related ones, because all business decisions are characterised by risk.  All of the buzzwords that geeks love to hate, such as ROI or cost/benefit analyses, are really just ways of examining risk.  And over the last 50 years or so, partly motivated by (what were once profound innovations in, and what are now purely commodities) IT, businesses all over the world have almost exclusively focused their attention on one half of the formula: on reducing the likelihood of failure.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Almost any business methodology you can</a:t>
            </a:r>
            <a:r>
              <a:rPr lang="en-GB" baseline="0" dirty="0" smtClean="0">
                <a:ea typeface="ＭＳ Ｐゴシック" charset="-128"/>
                <a:cs typeface="ＭＳ Ｐゴシック" charset="-128"/>
              </a:rPr>
              <a:t> think of, whether IT related, such as ITIL or CMMI, or more purely business related, such as Six Sigma or the PMIP efforts, etc. is relentlessly and obsessively focused on reducing the likelihood of failure.  The way new efforts get described, estimated and proposed are all driven by a desire to minimise the likelihood of failure.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baseline="0" dirty="0" smtClean="0">
                <a:ea typeface="ＭＳ Ｐゴシック" charset="-128"/>
                <a:cs typeface="ＭＳ Ｐゴシック" charset="-128"/>
              </a:rPr>
              <a:t>Seen from this perspective, almost all modern business processes, from accounting to supply chain management, as well as the body of governance and regulation that one runs smack into whether trying to push Linux or the use of the public cloud in the enterprise; all these things are primarily focused on minimising risk by reducing the likelihood of failure.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Indeed,</a:t>
            </a:r>
            <a:r>
              <a:rPr lang="en-GB" baseline="0" dirty="0" smtClean="0">
                <a:ea typeface="ＭＳ Ｐゴシック" charset="-128"/>
                <a:cs typeface="ＭＳ Ｐゴシック" charset="-128"/>
              </a:rPr>
              <a:t> I would go so far as to suggest that when economists talk about the effects of IT since the 1960s on overall business productivity, that this is really what’s being discussed: an increase in repeatable results with the fewest possible resources. Reducing the likelihood of failure.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1"/>
          <p:cNvSpPr>
            <a:spLocks noGrp="1" noRot="1" noChangeAspect="1" noChangeArrowheads="1"/>
          </p:cNvSpPr>
          <p:nvPr>
            <p:ph type="sldImg"/>
          </p:nvPr>
        </p:nvSpPr>
        <p:spPr>
          <a:solidFill>
            <a:srgbClr val="FFFFFF"/>
          </a:solidFill>
          <a:ln/>
        </p:spPr>
      </p:sp>
      <p:sp>
        <p:nvSpPr>
          <p:cNvPr id="54275" name="Rectangle 2"/>
          <p:cNvSpPr>
            <a:spLocks noGrp="1" noChangeArrowheads="1"/>
          </p:cNvSpPr>
          <p:nvPr>
            <p:ph type="body" idx="1"/>
          </p:nvPr>
        </p:nvSpPr>
        <p:spPr>
          <a:noFill/>
          <a:ln/>
        </p:spPr>
        <p:txBody>
          <a:bodyPr>
            <a:normAutofit fontScale="92500" lnSpcReduction="20000"/>
          </a:bodyPr>
          <a:lstStyle/>
          <a:p>
            <a:pPr marL="39688" eaLnBrk="1" hangingPunct="1">
              <a:spcBef>
                <a:spcPts val="450"/>
              </a:spcBef>
            </a:pPr>
            <a:r>
              <a:rPr lang="en-US" sz="2800" dirty="0" smtClean="0">
                <a:solidFill>
                  <a:srgbClr val="000000"/>
                </a:solidFill>
                <a:latin typeface="Times New Roman" charset="0"/>
                <a:ea typeface="Times New Roman" charset="0"/>
                <a:cs typeface="Times New Roman" charset="0"/>
                <a:sym typeface="Times New Roman" charset="0"/>
              </a:rPr>
              <a:t>However, Simon likes to point out that different business techniques</a:t>
            </a:r>
            <a:r>
              <a:rPr lang="en-US" sz="2800" baseline="0" dirty="0" smtClean="0">
                <a:solidFill>
                  <a:srgbClr val="000000"/>
                </a:solidFill>
                <a:latin typeface="Times New Roman" charset="0"/>
                <a:ea typeface="Times New Roman" charset="0"/>
                <a:cs typeface="Times New Roman" charset="0"/>
                <a:sym typeface="Times New Roman" charset="0"/>
              </a:rPr>
              <a:t> and methodologies are appropriate at different places on this curve.  Something like Six Sigma is good, for example, at managing the production of commodities, but it sucks at managing innovation – indeed, will typically kill innovation stone cold dead.  By the same token, techniques that are appropriate in the innovation phase often suck at producing commodities.</a:t>
            </a:r>
            <a:endParaRPr lang="en-US" sz="2800" dirty="0">
              <a:solidFill>
                <a:srgbClr val="000000"/>
              </a:solidFill>
              <a:latin typeface="Times New Roman" charset="0"/>
              <a:ea typeface="Times New Roman" charset="0"/>
              <a:cs typeface="Times New Roman" charset="0"/>
              <a:sym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1"/>
          <p:cNvSpPr>
            <a:spLocks noGrp="1" noRot="1" noChangeAspect="1" noChangeArrowheads="1"/>
          </p:cNvSpPr>
          <p:nvPr>
            <p:ph type="sldImg"/>
          </p:nvPr>
        </p:nvSpPr>
        <p:spPr>
          <a:solidFill>
            <a:srgbClr val="FFFFFF"/>
          </a:solidFill>
          <a:ln/>
        </p:spPr>
      </p:sp>
      <p:sp>
        <p:nvSpPr>
          <p:cNvPr id="54275" name="Rectangle 2"/>
          <p:cNvSpPr>
            <a:spLocks noGrp="1" noChangeArrowheads="1"/>
          </p:cNvSpPr>
          <p:nvPr>
            <p:ph type="body" idx="1"/>
          </p:nvPr>
        </p:nvSpPr>
        <p:spPr>
          <a:noFill/>
          <a:ln/>
        </p:spPr>
        <p:txBody>
          <a:bodyPr>
            <a:normAutofit fontScale="92500" lnSpcReduction="20000"/>
          </a:bodyPr>
          <a:lstStyle/>
          <a:p>
            <a:pPr marL="39688" eaLnBrk="1" hangingPunct="1">
              <a:spcBef>
                <a:spcPts val="450"/>
              </a:spcBef>
            </a:pPr>
            <a:r>
              <a:rPr lang="en-US" sz="2800" dirty="0" smtClean="0">
                <a:solidFill>
                  <a:srgbClr val="000000"/>
                </a:solidFill>
                <a:latin typeface="Times New Roman" charset="0"/>
                <a:ea typeface="Times New Roman" charset="0"/>
                <a:cs typeface="Times New Roman" charset="0"/>
                <a:sym typeface="Times New Roman" charset="0"/>
              </a:rPr>
              <a:t>Yet because of this relentless focus on reducing the likelihood of failure</a:t>
            </a:r>
            <a:r>
              <a:rPr lang="en-US" sz="2800" baseline="0" dirty="0" smtClean="0">
                <a:solidFill>
                  <a:srgbClr val="000000"/>
                </a:solidFill>
                <a:latin typeface="Times New Roman" charset="0"/>
                <a:ea typeface="Times New Roman" charset="0"/>
                <a:cs typeface="Times New Roman" charset="0"/>
                <a:sym typeface="Times New Roman" charset="0"/>
              </a:rPr>
              <a:t>, for nearly half a century the focus of business improvement efforts has been on perfecting approaches that are only appropriate at the commodity end of the spectrum.  Businesses have placed all their chips here; they are all in on this end of the curve.  And without being necessarily able to articulate why, they have been feeling for some time that this imbalance is bad.</a:t>
            </a:r>
            <a:endParaRPr lang="en-US" sz="2800" dirty="0">
              <a:solidFill>
                <a:srgbClr val="000000"/>
              </a:solidFill>
              <a:latin typeface="Times New Roman" charset="0"/>
              <a:ea typeface="Times New Roman" charset="0"/>
              <a:cs typeface="Times New Roman" charset="0"/>
              <a:sym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And now we’re getting to why it doesn’t matter very much that enterprises aren’t</a:t>
            </a:r>
            <a:r>
              <a:rPr lang="en-US" sz="1200" kern="1200" baseline="0" dirty="0" smtClean="0">
                <a:solidFill>
                  <a:schemeClr val="tx1"/>
                </a:solidFill>
                <a:latin typeface="+mn-lt"/>
                <a:ea typeface="+mn-ea"/>
                <a:cs typeface="+mn-cs"/>
              </a:rPr>
              <a:t> ready for the cloud.  Because, as is the nature of things, driven by the disadvantages and ill effects of this imbalance, the system is in the process of moving towards a new equilibrium.  And it’s doing that by finding ways to shift focus to the other half of the equation: to find ways to reduce the cost of failure, rather than the likelihood.  Clay </a:t>
            </a:r>
            <a:r>
              <a:rPr lang="en-US" sz="1200" kern="1200" baseline="0" dirty="0" err="1" smtClean="0">
                <a:solidFill>
                  <a:schemeClr val="tx1"/>
                </a:solidFill>
                <a:latin typeface="+mn-lt"/>
                <a:ea typeface="+mn-ea"/>
                <a:cs typeface="+mn-cs"/>
              </a:rPr>
              <a:t>Shirky</a:t>
            </a:r>
            <a:r>
              <a:rPr lang="en-US" sz="1200" kern="1200" baseline="0" dirty="0" smtClean="0">
                <a:solidFill>
                  <a:schemeClr val="tx1"/>
                </a:solidFill>
                <a:latin typeface="+mn-lt"/>
                <a:ea typeface="+mn-ea"/>
                <a:cs typeface="+mn-cs"/>
              </a:rPr>
              <a:t>, pictured here, talks about one example of that in his excellent book “Here Comes Everybody”.  He explains how this formula, and the advantages to be derived from a drastic reduction in the cost of failure, are some of the primary benefits, as well as drivers of the emergence of open source means of production. But we see this elsewhere, in slightly more subtle manifestations as well, such as the reaction to so-called “waterfall” methods of software production that agile software development efforts represent – or even in the lean manufacturing ideas of the 80s and 90s.</a:t>
            </a:r>
            <a:endParaRPr lang="en-GB" dirty="0" smtClean="0">
              <a:ea typeface="ＭＳ Ｐゴシック" charset="-128"/>
              <a:cs typeface="ＭＳ Ｐゴシック" charset="-128"/>
            </a:endParaRPr>
          </a:p>
          <a:p>
            <a:pPr eaLnBrk="1" hangingPunct="1">
              <a:spcBef>
                <a:spcPct val="0"/>
              </a:spcBef>
            </a:pP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lnSpc>
                <a:spcPct val="90000"/>
              </a:lnSpc>
            </a:pPr>
            <a:r>
              <a:rPr lang="en-US" dirty="0" smtClean="0">
                <a:latin typeface="Arial" charset="0"/>
                <a:ea typeface="ＭＳ Ｐゴシック" charset="-128"/>
                <a:cs typeface="ＭＳ Ｐゴシック" charset="-128"/>
              </a:rPr>
              <a:t>Finding ways to reduce the cost of failure turns out to be a tremendously</a:t>
            </a:r>
            <a:r>
              <a:rPr lang="en-US" baseline="0" dirty="0" smtClean="0">
                <a:latin typeface="Arial" charset="0"/>
                <a:ea typeface="ＭＳ Ｐゴシック" charset="-128"/>
                <a:cs typeface="ＭＳ Ｐゴシック" charset="-128"/>
              </a:rPr>
              <a:t> powerful thing.  It allows an </a:t>
            </a:r>
            <a:r>
              <a:rPr lang="en-US" baseline="0" dirty="0" err="1" smtClean="0">
                <a:latin typeface="Arial" charset="0"/>
                <a:ea typeface="ＭＳ Ｐゴシック" charset="-128"/>
                <a:cs typeface="ＭＳ Ｐゴシック" charset="-128"/>
              </a:rPr>
              <a:t>organisation</a:t>
            </a:r>
            <a:r>
              <a:rPr lang="en-US" baseline="0" dirty="0" smtClean="0">
                <a:latin typeface="Arial" charset="0"/>
                <a:ea typeface="ＭＳ Ｐゴシック" charset="-128"/>
                <a:cs typeface="ＭＳ Ｐゴシック" charset="-128"/>
              </a:rPr>
              <a:t> (or an individual) to increase their tolerance for failure.  That, in turn, creates a capability to take more frequent (lower cost) risks, to experiment.  To innovate.  To grow.</a:t>
            </a:r>
            <a:endParaRPr lang="en-US" dirty="0" smtClean="0">
              <a:latin typeface="Arial" charset="0"/>
              <a:ea typeface="ＭＳ Ｐゴシック" charset="-128"/>
              <a:cs typeface="ＭＳ Ｐゴシック" charset="-128"/>
            </a:endParaRPr>
          </a:p>
          <a:p>
            <a:pPr>
              <a:lnSpc>
                <a:spcPct val="90000"/>
              </a:lnSpc>
            </a:pPr>
            <a:endParaRPr lang="en-US" dirty="0" smtClean="0">
              <a:latin typeface="Arial" charset="0"/>
              <a:ea typeface="ＭＳ Ｐゴシック" charset="-128"/>
              <a:cs typeface="ＭＳ Ｐゴシック" charset="-128"/>
            </a:endParaRPr>
          </a:p>
          <a:p>
            <a:pPr>
              <a:lnSpc>
                <a:spcPct val="90000"/>
              </a:lnSpc>
            </a:pPr>
            <a:r>
              <a:rPr lang="en-US" dirty="0" smtClean="0">
                <a:latin typeface="Arial" charset="0"/>
                <a:ea typeface="ＭＳ Ｐゴシック" charset="-128"/>
                <a:cs typeface="ＭＳ Ｐゴシック" charset="-128"/>
              </a:rPr>
              <a:t>On a deeper level, it’s about opportunity cost in its purest form. Opportunity cost is that which you give up in return for the choice that you make.  Game theory explains how in decision making scenarios, successful players strive to defer the decision as long as possible, with the intent of gathering the maximum amount of context information as possible, so as to make the most informed decision possible.  But many factors can come into play to force decisions at an earlier point – this is a key part of the insight of the costs of “waste” embedded in value creations processes of lean manufacturing theory.  Assets (inventory) that are not immediately consumed in the value creation process cost something to carry around.  Their existence is always a factor that determines the point in time when a decision must be made.  The sunk costs of IT assets are this kind of waste – once committed, those assets become a limiting factor in all future decisions</a:t>
            </a:r>
          </a:p>
        </p:txBody>
      </p:sp>
      <p:sp>
        <p:nvSpPr>
          <p:cNvPr id="63492" name="Slide Number Placeholder 3"/>
          <p:cNvSpPr>
            <a:spLocks noGrp="1"/>
          </p:cNvSpPr>
          <p:nvPr>
            <p:ph type="sldNum" sz="quarter" idx="5"/>
          </p:nvPr>
        </p:nvSpPr>
        <p:spPr bwMode="auto">
          <a:noFill/>
          <a:ln>
            <a:miter lim="800000"/>
            <a:headEnd/>
            <a:tailEnd/>
          </a:ln>
        </p:spPr>
        <p:txBody>
          <a:bodyPr/>
          <a:lstStyle/>
          <a:p>
            <a:fld id="{62C27C2E-C81E-F940-9C14-496F3A1AD5AA}"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1"/>
          <p:cNvSpPr>
            <a:spLocks noGrp="1" noRot="1" noChangeAspect="1" noChangeArrowheads="1"/>
          </p:cNvSpPr>
          <p:nvPr>
            <p:ph type="sldImg"/>
          </p:nvPr>
        </p:nvSpPr>
        <p:spPr>
          <a:solidFill>
            <a:srgbClr val="FFFFFF"/>
          </a:solidFill>
          <a:ln/>
        </p:spPr>
      </p:sp>
      <p:sp>
        <p:nvSpPr>
          <p:cNvPr id="54275" name="Rectangle 2"/>
          <p:cNvSpPr>
            <a:spLocks noGrp="1" noChangeArrowheads="1"/>
          </p:cNvSpPr>
          <p:nvPr>
            <p:ph type="body" idx="1"/>
          </p:nvPr>
        </p:nvSpPr>
        <p:spPr>
          <a:noFill/>
          <a:ln/>
        </p:spPr>
        <p:txBody>
          <a:bodyPr/>
          <a:lstStyle/>
          <a:p>
            <a:pPr marL="39688" eaLnBrk="1" hangingPunct="1">
              <a:spcBef>
                <a:spcPts val="450"/>
              </a:spcBef>
            </a:pPr>
            <a:r>
              <a:rPr lang="en-US" sz="2800" dirty="0" smtClean="0">
                <a:solidFill>
                  <a:srgbClr val="000000"/>
                </a:solidFill>
                <a:latin typeface="Times New Roman" charset="0"/>
                <a:ea typeface="Times New Roman" charset="0"/>
                <a:cs typeface="Times New Roman" charset="0"/>
                <a:sym typeface="Times New Roman" charset="0"/>
              </a:rPr>
              <a:t>The opportunity for society that this suggests is one where </a:t>
            </a:r>
            <a:r>
              <a:rPr lang="en-US" sz="2800" dirty="0" err="1" smtClean="0">
                <a:solidFill>
                  <a:srgbClr val="000000"/>
                </a:solidFill>
                <a:latin typeface="Times New Roman" charset="0"/>
                <a:ea typeface="Times New Roman" charset="0"/>
                <a:cs typeface="Times New Roman" charset="0"/>
                <a:sym typeface="Times New Roman" charset="0"/>
              </a:rPr>
              <a:t>organisations</a:t>
            </a:r>
            <a:r>
              <a:rPr lang="en-US" sz="2800" dirty="0" smtClean="0">
                <a:solidFill>
                  <a:srgbClr val="000000"/>
                </a:solidFill>
                <a:latin typeface="Times New Roman" charset="0"/>
                <a:ea typeface="Times New Roman" charset="0"/>
                <a:cs typeface="Times New Roman" charset="0"/>
                <a:sym typeface="Times New Roman" charset="0"/>
              </a:rPr>
              <a:t> (particularly large ones, aka "enterprises") regain more balance between activities at both ends of Simon’s curve.</a:t>
            </a:r>
            <a:endParaRPr lang="en-US" sz="2800" dirty="0">
              <a:solidFill>
                <a:srgbClr val="000000"/>
              </a:solidFill>
              <a:latin typeface="Times New Roman" charset="0"/>
              <a:ea typeface="Times New Roman" charset="0"/>
              <a:cs typeface="Times New Roman" charset="0"/>
              <a:sym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Indeed,</a:t>
            </a:r>
            <a:r>
              <a:rPr lang="en-GB" baseline="0" dirty="0" smtClean="0">
                <a:ea typeface="ＭＳ Ｐゴシック" charset="-128"/>
                <a:cs typeface="ＭＳ Ｐゴシック" charset="-128"/>
              </a:rPr>
              <a:t> I would suggest that it might be the single most important such thing, but I’m at OSCON, and I might get lynched if I didn’t at least pretend that I thought open source was just as important.</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US" sz="1200" kern="1200" dirty="0" smtClean="0">
                <a:solidFill>
                  <a:schemeClr val="tx1"/>
                </a:solidFill>
                <a:latin typeface="+mn-lt"/>
                <a:ea typeface="+mn-ea"/>
                <a:cs typeface="+mn-cs"/>
              </a:rPr>
              <a:t>Absolutely not.  But I’m also going to assert that it doesn’t really</a:t>
            </a:r>
            <a:r>
              <a:rPr lang="en-US" sz="1200" kern="1200" baseline="0" dirty="0" smtClean="0">
                <a:solidFill>
                  <a:schemeClr val="tx1"/>
                </a:solidFill>
                <a:latin typeface="+mn-lt"/>
                <a:ea typeface="+mn-ea"/>
                <a:cs typeface="+mn-cs"/>
              </a:rPr>
              <a:t> matter, and to explain why that’s so, I will need to spend some time NOT talking about cloud computing, but about business.  So let’s begin by examining why I answer the question with “no”?  </a:t>
            </a:r>
            <a:r>
              <a:rPr lang="en-US" sz="1200" kern="1200" dirty="0" smtClean="0">
                <a:solidFill>
                  <a:schemeClr val="tx1"/>
                </a:solidFill>
                <a:latin typeface="+mn-lt"/>
                <a:ea typeface="+mn-ea"/>
                <a:cs typeface="+mn-cs"/>
              </a:rPr>
              <a:t>Simon </a:t>
            </a:r>
            <a:r>
              <a:rPr lang="en-US" sz="1200" kern="1200" dirty="0" err="1" smtClean="0">
                <a:solidFill>
                  <a:schemeClr val="tx1"/>
                </a:solidFill>
                <a:latin typeface="+mn-lt"/>
                <a:ea typeface="+mn-ea"/>
                <a:cs typeface="+mn-cs"/>
              </a:rPr>
              <a:t>Wardley</a:t>
            </a:r>
            <a:r>
              <a:rPr lang="en-US" sz="1200" kern="1200" dirty="0" smtClean="0">
                <a:solidFill>
                  <a:schemeClr val="tx1"/>
                </a:solidFill>
                <a:latin typeface="+mn-lt"/>
                <a:ea typeface="+mn-ea"/>
                <a:cs typeface="+mn-cs"/>
              </a:rPr>
              <a:t> tells</a:t>
            </a:r>
            <a:r>
              <a:rPr lang="en-US" sz="1200" kern="1200" baseline="0" dirty="0" smtClean="0">
                <a:solidFill>
                  <a:schemeClr val="tx1"/>
                </a:solidFill>
                <a:latin typeface="+mn-lt"/>
                <a:ea typeface="+mn-ea"/>
                <a:cs typeface="+mn-cs"/>
              </a:rPr>
              <a:t> a great anecdote about a </a:t>
            </a:r>
            <a:r>
              <a:rPr lang="en-US" sz="1200" kern="1200" baseline="0" dirty="0" err="1" smtClean="0">
                <a:solidFill>
                  <a:schemeClr val="tx1"/>
                </a:solidFill>
                <a:latin typeface="+mn-lt"/>
                <a:ea typeface="+mn-ea"/>
                <a:cs typeface="+mn-cs"/>
              </a:rPr>
              <a:t>SaaS</a:t>
            </a:r>
            <a:r>
              <a:rPr lang="en-US" sz="1200" kern="1200" baseline="0" dirty="0" smtClean="0">
                <a:solidFill>
                  <a:schemeClr val="tx1"/>
                </a:solidFill>
                <a:latin typeface="+mn-lt"/>
                <a:ea typeface="+mn-ea"/>
                <a:cs typeface="+mn-cs"/>
              </a:rPr>
              <a:t> service that he built and sold to a company on a revenue sharing sort of basis – the ultimate in OPEX. They had to stop the program, despite earning significant revenue with it, because their internal budgeting and accounting processes couldn’t accommodate these kinds of costs</a:t>
            </a:r>
            <a:endParaRPr lang="en-US" sz="1200" kern="1200" dirty="0" smtClean="0">
              <a:solidFill>
                <a:schemeClr val="tx1"/>
              </a:solidFill>
              <a:latin typeface="+mn-lt"/>
              <a:ea typeface="+mn-ea"/>
              <a:cs typeface="+mn-cs"/>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a:lnSpc>
                <a:spcPct val="90000"/>
              </a:lnSpc>
            </a:pPr>
            <a:r>
              <a:rPr lang="en-US" dirty="0" smtClean="0">
                <a:latin typeface="Arial" charset="0"/>
                <a:ea typeface="ＭＳ Ｐゴシック" charset="-128"/>
                <a:cs typeface="ＭＳ Ｐゴシック" charset="-128"/>
              </a:rPr>
              <a:t>So why do I think that?  That’s the subject of a much longer talk,</a:t>
            </a:r>
            <a:r>
              <a:rPr lang="en-US" baseline="0" dirty="0" smtClean="0">
                <a:latin typeface="Arial" charset="0"/>
                <a:ea typeface="ＭＳ Ｐゴシック" charset="-128"/>
                <a:cs typeface="ＭＳ Ｐゴシック" charset="-128"/>
              </a:rPr>
              <a:t> but in a nutshell, it frees an enterprise from the burden of IT (and the inability to fail cheaply that IT implies).  </a:t>
            </a:r>
            <a:r>
              <a:rPr lang="en-US" dirty="0" smtClean="0">
                <a:latin typeface="Arial" charset="0"/>
                <a:ea typeface="ＭＳ Ｐゴシック" charset="-128"/>
                <a:cs typeface="ＭＳ Ｐゴシック" charset="-128"/>
              </a:rPr>
              <a:t>This picture, for example, is typical of any large enterprise – it’s a picture of allocation of test resources.  In the banks and insurance companies I work at, these are mainframe environments, but what's universal is that they are a highly constrained resource.  I have seen entire enterprises suffering from one project not meeting it’s presumed date for use of the integration test environment – a cascading chain reaction of delays for other, waiting projects cost hundreds of millions of dollars – if added up.</a:t>
            </a:r>
          </a:p>
        </p:txBody>
      </p:sp>
      <p:sp>
        <p:nvSpPr>
          <p:cNvPr id="43012" name="Slide Number Placeholder 3"/>
          <p:cNvSpPr>
            <a:spLocks noGrp="1"/>
          </p:cNvSpPr>
          <p:nvPr>
            <p:ph type="sldNum" sz="quarter" idx="5"/>
          </p:nvPr>
        </p:nvSpPr>
        <p:spPr bwMode="auto">
          <a:noFill/>
          <a:ln>
            <a:miter lim="800000"/>
            <a:headEnd/>
            <a:tailEnd/>
          </a:ln>
        </p:spPr>
        <p:txBody>
          <a:bodyPr/>
          <a:lstStyle/>
          <a:p>
            <a:fld id="{9463FC68-C00C-244A-A838-119B5B5DFDA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a:lnSpc>
                <a:spcPct val="90000"/>
              </a:lnSpc>
            </a:pPr>
            <a:r>
              <a:rPr lang="en-US" dirty="0" smtClean="0">
                <a:ea typeface="ＭＳ Ｐゴシック" charset="-128"/>
                <a:cs typeface="ＭＳ Ｐゴシック" charset="-128"/>
              </a:rPr>
              <a:t>Instead of contending for limited resources, </a:t>
            </a:r>
            <a:r>
              <a:rPr lang="en-US" dirty="0" smtClean="0">
                <a:latin typeface="Arial" charset="0"/>
                <a:ea typeface="ＭＳ Ｐゴシック" charset="-128"/>
                <a:cs typeface="ＭＳ Ｐゴシック" charset="-128"/>
              </a:rPr>
              <a:t>the ability to allocate essentially infinite resources to any project, at astonishingly low costs, is a game changer. This is where the opportunity cost argument becomes visible – the cloud can enable an enterprise to behave in a profoundly more agile, innovative way.  That fundamentally changes the risk variable in the perennial question: “can we afford to experiment with this, to see if it might bring us some value?”.  And it makes the entire value chain inside an enterprise leaner, and faster – ideas can move from brainstorming to market much faster.  It is a world in which every idea, no matter how speculative, can be allocated its own, dedicated IT stack.  It is a world in which the IT choices that I make today do not place unnecessary restrictions of the choices I will be able to make tomorrow. And this argument holds true at any level of the SPI stack, whether infrastructure, platform</a:t>
            </a:r>
            <a:r>
              <a:rPr lang="en-US" baseline="0" dirty="0" smtClean="0">
                <a:latin typeface="Arial" charset="0"/>
                <a:ea typeface="ＭＳ Ｐゴシック" charset="-128"/>
                <a:cs typeface="ＭＳ Ｐゴシック" charset="-128"/>
              </a:rPr>
              <a:t> or software as a service.</a:t>
            </a:r>
            <a:endParaRPr lang="en-US" dirty="0" smtClean="0">
              <a:latin typeface="Arial" charset="0"/>
              <a:ea typeface="ＭＳ Ｐゴシック" charset="-128"/>
              <a:cs typeface="ＭＳ Ｐゴシック" charset="-128"/>
            </a:endParaRPr>
          </a:p>
          <a:p>
            <a:pPr>
              <a:lnSpc>
                <a:spcPct val="90000"/>
              </a:lnSpc>
            </a:pPr>
            <a:endParaRPr lang="en-US" dirty="0" smtClean="0">
              <a:latin typeface="Arial" charset="0"/>
              <a:ea typeface="ＭＳ Ｐゴシック" charset="-128"/>
              <a:cs typeface="ＭＳ Ｐゴシック"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46C95DCB-5052-194A-9204-EE07A83A3DC8}"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a:lnSpc>
                <a:spcPct val="90000"/>
              </a:lnSpc>
            </a:pPr>
            <a:r>
              <a:rPr lang="en-US" sz="1200" kern="1200" dirty="0" smtClean="0">
                <a:solidFill>
                  <a:schemeClr val="tx1"/>
                </a:solidFill>
                <a:latin typeface="+mn-lt"/>
                <a:ea typeface="+mn-ea"/>
                <a:cs typeface="+mn-cs"/>
              </a:rPr>
              <a:t>this in turn holds the promise of unleashing the next great Age -- not just in IT, but business in general -- by allowing us to shift our focus from "productivity" to "growth".  To move</a:t>
            </a:r>
            <a:r>
              <a:rPr lang="en-US" sz="1200" kern="1200" baseline="0" dirty="0" smtClean="0">
                <a:solidFill>
                  <a:schemeClr val="tx1"/>
                </a:solidFill>
                <a:latin typeface="+mn-lt"/>
                <a:ea typeface="+mn-ea"/>
                <a:cs typeface="+mn-cs"/>
              </a:rPr>
              <a:t> towards</a:t>
            </a:r>
            <a:r>
              <a:rPr lang="en-US" sz="1200" kern="1200" dirty="0" smtClean="0">
                <a:solidFill>
                  <a:schemeClr val="tx1"/>
                </a:solidFill>
                <a:latin typeface="+mn-lt"/>
                <a:ea typeface="+mn-ea"/>
                <a:cs typeface="+mn-cs"/>
              </a:rPr>
              <a:t> more balanced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that can not only make more money (be more commercially successful) but also be a better one to work for, a healthier place to be.</a:t>
            </a:r>
            <a:endParaRPr lang="en-US" dirty="0" smtClean="0">
              <a:latin typeface="Arial" charset="0"/>
              <a:ea typeface="ＭＳ Ｐゴシック" charset="-128"/>
              <a:cs typeface="ＭＳ Ｐゴシック"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8C2A1570-6B54-9148-81DF-DB3E10718F2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Some enterprises will reject this thinking.  Some will embrace it.  Some are less ready than others, and will deny that</a:t>
            </a:r>
            <a:r>
              <a:rPr lang="en-US" baseline="0" dirty="0" smtClean="0">
                <a:ea typeface="ＭＳ Ｐゴシック" charset="-128"/>
                <a:cs typeface="ＭＳ Ｐゴシック" charset="-128"/>
              </a:rPr>
              <a:t> what I am asserting is happening to them is, in fact, happening.  “It’s only a flesh wound,” they say to me.  These </a:t>
            </a:r>
            <a:r>
              <a:rPr lang="en-US" baseline="0" dirty="0" err="1" smtClean="0">
                <a:ea typeface="ＭＳ Ｐゴシック" charset="-128"/>
                <a:cs typeface="ＭＳ Ｐゴシック" charset="-128"/>
              </a:rPr>
              <a:t>organisations</a:t>
            </a:r>
            <a:r>
              <a:rPr lang="en-US" baseline="0" dirty="0" smtClean="0">
                <a:ea typeface="ＭＳ Ｐゴシック" charset="-128"/>
                <a:cs typeface="ＭＳ Ｐゴシック" charset="-128"/>
              </a:rPr>
              <a:t> will continue to place their bets on the things that they have come to know, love and believe they understand.  Others will seek competitive advantage by placing bets elsewhere, and will begin to change as a result.  No one can ever predict the future, but I know where I’m placing my bets.  </a:t>
            </a:r>
            <a:endParaRPr lang="en-US" dirty="0" smtClean="0">
              <a:ea typeface="ＭＳ Ｐゴシック" charset="-128"/>
              <a:cs typeface="ＭＳ Ｐゴシック"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28CD6CA5-0CE2-4E43-B5D2-8D0A31874CD9}"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US" baseline="0" dirty="0" smtClean="0">
                <a:ea typeface="ＭＳ Ｐゴシック" charset="-128"/>
                <a:cs typeface="ＭＳ Ｐゴシック" charset="-128"/>
              </a:rPr>
              <a:t>Thanks for your time.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In a recent blog post, </a:t>
            </a:r>
            <a:r>
              <a:rPr lang="en-GB" dirty="0" err="1" smtClean="0">
                <a:ea typeface="ＭＳ Ｐゴシック" charset="-128"/>
                <a:cs typeface="ＭＳ Ｐゴシック" charset="-128"/>
              </a:rPr>
              <a:t>Shanley</a:t>
            </a:r>
            <a:r>
              <a:rPr lang="en-GB" dirty="0" smtClean="0">
                <a:ea typeface="ＭＳ Ｐゴシック" charset="-128"/>
                <a:cs typeface="ＭＳ Ｐゴシック" charset="-128"/>
              </a:rPr>
              <a:t> Kane wrote: “</a:t>
            </a:r>
            <a:r>
              <a:rPr lang="en-US" dirty="0" smtClean="0">
                <a:ea typeface="ＭＳ Ｐゴシック" charset="-128"/>
                <a:cs typeface="ＭＳ Ｐゴシック" charset="-128"/>
              </a:rPr>
              <a:t>The point is that while the cloud generation and the </a:t>
            </a:r>
            <a:r>
              <a:rPr lang="en-US" dirty="0" err="1" smtClean="0">
                <a:ea typeface="ＭＳ Ｐゴシック" charset="-128"/>
                <a:cs typeface="ＭＳ Ｐゴシック" charset="-128"/>
              </a:rPr>
              <a:t>aaS</a:t>
            </a:r>
            <a:r>
              <a:rPr lang="en-US" dirty="0" smtClean="0">
                <a:ea typeface="ＭＳ Ｐゴシック" charset="-128"/>
                <a:cs typeface="ＭＳ Ｐゴシック" charset="-128"/>
              </a:rPr>
              <a:t> model has theoretically enabled a new process and ramp for adoption (try a little, pay as you go, scale up when you are ready), this is not matched by process innovations inside the enterprise that accommodate progressive, sanctioned experiments in new technology.</a:t>
            </a:r>
            <a:r>
              <a:rPr lang="en-GB" dirty="0" smtClean="0">
                <a:ea typeface="ＭＳ Ｐゴシック" charset="-128"/>
                <a:cs typeface="ＭＳ Ｐゴシック" charset="-128"/>
              </a:rPr>
              <a:t>”</a:t>
            </a:r>
          </a:p>
          <a:p>
            <a:pPr eaLnBrk="1" hangingPunct="1">
              <a:spcBef>
                <a:spcPct val="0"/>
              </a:spcBef>
            </a:pPr>
            <a:endParaRPr lang="en-GB" dirty="0" smtClean="0">
              <a:ea typeface="ＭＳ Ｐゴシック" charset="-128"/>
              <a:cs typeface="ＭＳ Ｐゴシック" charset="-128"/>
            </a:endParaRPr>
          </a:p>
          <a:p>
            <a:pPr eaLnBrk="1" hangingPunct="1">
              <a:spcBef>
                <a:spcPct val="0"/>
              </a:spcBef>
            </a:pPr>
            <a:r>
              <a:rPr lang="en-GB" dirty="0" smtClean="0">
                <a:ea typeface="ＭＳ Ｐゴシック" charset="-128"/>
                <a:cs typeface="ＭＳ Ｐゴシック" charset="-128"/>
              </a:rPr>
              <a:t>She then goes on to suggest that this leads to silos and</a:t>
            </a:r>
            <a:r>
              <a:rPr lang="en-GB" baseline="0" dirty="0" smtClean="0">
                <a:ea typeface="ＭＳ Ｐゴシック" charset="-128"/>
                <a:cs typeface="ＭＳ Ｐゴシック" charset="-128"/>
              </a:rPr>
              <a:t> antagonism between the “rogue </a:t>
            </a:r>
            <a:r>
              <a:rPr lang="en-GB" baseline="0" dirty="0" err="1" smtClean="0">
                <a:ea typeface="ＭＳ Ｐゴシック" charset="-128"/>
                <a:cs typeface="ＭＳ Ｐゴシック" charset="-128"/>
              </a:rPr>
              <a:t>clouders</a:t>
            </a:r>
            <a:r>
              <a:rPr lang="en-GB" baseline="0" dirty="0" smtClean="0">
                <a:ea typeface="ＭＳ Ｐゴシック" charset="-128"/>
                <a:cs typeface="ＭＳ Ｐゴシック" charset="-128"/>
              </a:rPr>
              <a:t>” and the forces of the status quo, such as IT security people.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So,</a:t>
            </a:r>
            <a:r>
              <a:rPr lang="en-GB" baseline="0" dirty="0" smtClean="0">
                <a:ea typeface="ＭＳ Ｐゴシック" charset="-128"/>
                <a:cs typeface="ＭＳ Ｐゴシック" charset="-128"/>
              </a:rPr>
              <a:t> I’m a really old person, unlike </a:t>
            </a:r>
            <a:r>
              <a:rPr lang="en-GB" baseline="0" dirty="0" err="1" smtClean="0">
                <a:ea typeface="ＭＳ Ｐゴシック" charset="-128"/>
                <a:cs typeface="ＭＳ Ｐゴシック" charset="-128"/>
              </a:rPr>
              <a:t>Shanley</a:t>
            </a:r>
            <a:r>
              <a:rPr lang="en-GB" baseline="0" dirty="0" smtClean="0">
                <a:ea typeface="ＭＳ Ｐゴシック" charset="-128"/>
                <a:cs typeface="ＭＳ Ｐゴシック" charset="-128"/>
              </a:rPr>
              <a:t>, and what I immediately thought of was the client / server revolution of the 80s and the 90s.</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We thought we were going to destroy the “glass house”, with its completely centralised</a:t>
            </a:r>
            <a:r>
              <a:rPr lang="en-GB" baseline="0" dirty="0" smtClean="0">
                <a:ea typeface="ＭＳ Ｐゴシック" charset="-128"/>
                <a:cs typeface="ＭＳ Ｐゴシック" charset="-128"/>
              </a:rPr>
              <a:t> and inflexible high priests of the mainframe…</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ea typeface="ＭＳ Ｐゴシック" charset="-128"/>
                <a:cs typeface="ＭＳ Ｐゴシック" charset="-128"/>
              </a:rPr>
              <a:t>And usher</a:t>
            </a:r>
            <a:r>
              <a:rPr lang="en-GB" baseline="0" dirty="0" smtClean="0">
                <a:ea typeface="ＭＳ Ｐゴシック" charset="-128"/>
                <a:cs typeface="ＭＳ Ｐゴシック" charset="-128"/>
              </a:rPr>
              <a:t> in a brave new world where every division, business unit, branch office, project, indeed, worker could and would have their own portion of compute power to innovate with.  (Extra props if you recognise the Trash-80 in this </a:t>
            </a:r>
            <a:r>
              <a:rPr lang="en-GB" baseline="0" dirty="0" err="1" smtClean="0">
                <a:ea typeface="ＭＳ Ｐゴシック" charset="-128"/>
                <a:cs typeface="ＭＳ Ｐゴシック" charset="-128"/>
              </a:rPr>
              <a:t>pic</a:t>
            </a:r>
            <a:r>
              <a:rPr lang="en-GB" baseline="0" dirty="0" smtClean="0">
                <a:ea typeface="ＭＳ Ｐゴシック" charset="-128"/>
                <a:cs typeface="ＭＳ Ｐゴシック" charset="-128"/>
              </a:rPr>
              <a:t>).  We were the rogue client / servers to </a:t>
            </a:r>
            <a:r>
              <a:rPr lang="en-GB" baseline="0" dirty="0" err="1" smtClean="0">
                <a:ea typeface="ＭＳ Ｐゴシック" charset="-128"/>
                <a:cs typeface="ＭＳ Ｐゴシック" charset="-128"/>
              </a:rPr>
              <a:t>Shanley’s</a:t>
            </a:r>
            <a:r>
              <a:rPr lang="en-GB" baseline="0" dirty="0" smtClean="0">
                <a:ea typeface="ＭＳ Ｐゴシック" charset="-128"/>
                <a:cs typeface="ＭＳ Ｐゴシック" charset="-128"/>
              </a:rPr>
              <a:t> rogue </a:t>
            </a:r>
            <a:r>
              <a:rPr lang="en-GB" baseline="0" dirty="0" err="1" smtClean="0">
                <a:ea typeface="ＭＳ Ｐゴシック" charset="-128"/>
                <a:cs typeface="ＭＳ Ｐゴシック" charset="-128"/>
              </a:rPr>
              <a:t>clouders</a:t>
            </a:r>
            <a:r>
              <a:rPr lang="en-GB" baseline="0" dirty="0" smtClean="0">
                <a:ea typeface="ＭＳ Ｐゴシック" charset="-128"/>
                <a:cs typeface="ＭＳ Ｐゴシック" charset="-128"/>
              </a:rPr>
              <a:t>.  And we had exactly the same issues: questions of control and governance vs. innovation, growth, and (as </a:t>
            </a:r>
            <a:r>
              <a:rPr lang="en-GB" baseline="0" dirty="0" err="1" smtClean="0">
                <a:ea typeface="ＭＳ Ｐゴシック" charset="-128"/>
                <a:cs typeface="ＭＳ Ｐゴシック" charset="-128"/>
              </a:rPr>
              <a:t>Shanley</a:t>
            </a:r>
            <a:r>
              <a:rPr lang="en-GB" baseline="0" dirty="0" smtClean="0">
                <a:ea typeface="ＭＳ Ｐゴシック" charset="-128"/>
                <a:cs typeface="ＭＳ Ｐゴシック" charset="-128"/>
              </a:rPr>
              <a:t> puts it) making enough money to buy lots of ponies.</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And</a:t>
            </a:r>
            <a:r>
              <a:rPr lang="en-GB" baseline="0" dirty="0" smtClean="0">
                <a:ea typeface="ＭＳ Ｐゴシック" charset="-128"/>
                <a:cs typeface="ＭＳ Ｐゴシック" charset="-128"/>
              </a:rPr>
              <a:t> you younger people may be thinking that this sounds very similar to the somewhat more recent battles you’ve fought (and continue to fight) to bring open source technologies into the enterprise as well.</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This sort of</a:t>
            </a:r>
            <a:r>
              <a:rPr lang="en-GB" baseline="0" dirty="0" smtClean="0">
                <a:ea typeface="ＭＳ Ｐゴシック" charset="-128"/>
                <a:cs typeface="ＭＳ Ｐゴシック" charset="-128"/>
              </a:rPr>
              <a:t> thing is amusing to old people, because it confirms one of their most profound (and hardest-earned) bits of wisdom: this has all happened before, and will happen again.</a:t>
            </a:r>
            <a:endParaRPr lang="en-GB" dirty="0" smtClean="0">
              <a:ea typeface="ＭＳ Ｐゴシック" charset="-128"/>
              <a:cs typeface="ＭＳ Ｐゴシック"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8C6D8DC2-2A39-4749-9F95-85C6E4AAA380}"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1"/>
          <p:cNvSpPr>
            <a:spLocks noGrp="1" noRot="1" noChangeAspect="1" noChangeArrowheads="1"/>
          </p:cNvSpPr>
          <p:nvPr>
            <p:ph type="sldImg"/>
          </p:nvPr>
        </p:nvSpPr>
        <p:spPr>
          <a:solidFill>
            <a:srgbClr val="FFFFFF"/>
          </a:solidFill>
          <a:ln/>
        </p:spPr>
      </p:sp>
      <p:sp>
        <p:nvSpPr>
          <p:cNvPr id="54275" name="Rectangle 2"/>
          <p:cNvSpPr>
            <a:spLocks noGrp="1" noChangeArrowheads="1"/>
          </p:cNvSpPr>
          <p:nvPr>
            <p:ph type="body" idx="1"/>
          </p:nvPr>
        </p:nvSpPr>
        <p:spPr>
          <a:noFill/>
          <a:ln/>
        </p:spPr>
        <p:txBody>
          <a:bodyPr>
            <a:normAutofit fontScale="70000" lnSpcReduction="20000"/>
          </a:bodyPr>
          <a:lstStyle/>
          <a:p>
            <a:pPr marL="39688" eaLnBrk="1" hangingPunct="1">
              <a:spcBef>
                <a:spcPts val="450"/>
              </a:spcBef>
            </a:pPr>
            <a:r>
              <a:rPr lang="en-US" sz="2800" dirty="0" smtClean="0">
                <a:solidFill>
                  <a:srgbClr val="000000"/>
                </a:solidFill>
                <a:latin typeface="Times New Roman" charset="0"/>
                <a:ea typeface="Times New Roman" charset="0"/>
                <a:cs typeface="Times New Roman" charset="0"/>
                <a:sym typeface="Times New Roman" charset="0"/>
              </a:rPr>
              <a:t>And</a:t>
            </a:r>
            <a:r>
              <a:rPr lang="en-US" sz="2800" baseline="0" dirty="0" smtClean="0">
                <a:solidFill>
                  <a:srgbClr val="000000"/>
                </a:solidFill>
                <a:latin typeface="Times New Roman" charset="0"/>
                <a:ea typeface="Times New Roman" charset="0"/>
                <a:cs typeface="Times New Roman" charset="0"/>
                <a:sym typeface="Times New Roman" charset="0"/>
              </a:rPr>
              <a:t> that’s because there are some distinct and powerful forces at work to make it so.  This is (a version of) Simon </a:t>
            </a:r>
            <a:r>
              <a:rPr lang="en-US" sz="2800" baseline="0" dirty="0" err="1" smtClean="0">
                <a:solidFill>
                  <a:srgbClr val="000000"/>
                </a:solidFill>
                <a:latin typeface="Times New Roman" charset="0"/>
                <a:ea typeface="Times New Roman" charset="0"/>
                <a:cs typeface="Times New Roman" charset="0"/>
                <a:sym typeface="Times New Roman" charset="0"/>
              </a:rPr>
              <a:t>Wardley’s</a:t>
            </a:r>
            <a:r>
              <a:rPr lang="en-US" sz="2800" baseline="0" dirty="0" smtClean="0">
                <a:solidFill>
                  <a:srgbClr val="000000"/>
                </a:solidFill>
                <a:latin typeface="Times New Roman" charset="0"/>
                <a:ea typeface="Times New Roman" charset="0"/>
                <a:cs typeface="Times New Roman" charset="0"/>
                <a:sym typeface="Times New Roman" charset="0"/>
              </a:rPr>
              <a:t> </a:t>
            </a:r>
            <a:r>
              <a:rPr lang="en-US" sz="2800" baseline="0" dirty="0" err="1" smtClean="0">
                <a:solidFill>
                  <a:srgbClr val="000000"/>
                </a:solidFill>
                <a:latin typeface="Times New Roman" charset="0"/>
                <a:ea typeface="Times New Roman" charset="0"/>
                <a:cs typeface="Times New Roman" charset="0"/>
                <a:sym typeface="Times New Roman" charset="0"/>
              </a:rPr>
              <a:t>commoditisation</a:t>
            </a:r>
            <a:r>
              <a:rPr lang="en-US" sz="2800" baseline="0" dirty="0" smtClean="0">
                <a:solidFill>
                  <a:srgbClr val="000000"/>
                </a:solidFill>
                <a:latin typeface="Times New Roman" charset="0"/>
                <a:ea typeface="Times New Roman" charset="0"/>
                <a:cs typeface="Times New Roman" charset="0"/>
                <a:sym typeface="Times New Roman" charset="0"/>
              </a:rPr>
              <a:t> curve, and it is one of them.  I won’t try to explain it in detail – if you’re not familiar with it, you owe it to yourself to catch one of Simon’s talks (either live or on YouTube or whatever) to learn more about it.  The only thing I need to say is that it describes how all business activities are moving along this curve, on their way from being a new innovation towards becoming a commodity good or service.  And that those things that become commodities, in turn, enable the next wave of innovation.</a:t>
            </a:r>
            <a:endParaRPr lang="en-US" sz="2800" dirty="0" smtClean="0">
              <a:solidFill>
                <a:srgbClr val="000000"/>
              </a:solidFill>
              <a:latin typeface="Times New Roman" charset="0"/>
              <a:ea typeface="Times New Roman" charset="0"/>
              <a:cs typeface="Times New Roman" charset="0"/>
              <a:sym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p:spTree>
      <p:nvGrpSpPr>
        <p:cNvPr id="1" name=""/>
        <p:cNvGrpSpPr/>
        <p:nvPr/>
      </p:nvGrpSpPr>
      <p:grpSpPr>
        <a:xfrm>
          <a:off x="0" y="0"/>
          <a:ext cx="0" cy="0"/>
          <a:chOff x="0" y="0"/>
          <a:chExt cx="0" cy="0"/>
        </a:xfrm>
      </p:grpSpPr>
      <p:pic>
        <p:nvPicPr>
          <p:cNvPr id="4" name="Picture 4" descr="Cloud_ppt_bckgrnd.jpg"/>
          <p:cNvPicPr>
            <a:picLocks noChangeAspect="1"/>
          </p:cNvPicPr>
          <p:nvPr/>
        </p:nvPicPr>
        <p:blipFill>
          <a:blip r:embed="rId2"/>
          <a:srcRect/>
          <a:stretch>
            <a:fillRect/>
          </a:stretch>
        </p:blipFill>
        <p:spPr bwMode="auto">
          <a:xfrm>
            <a:off x="-50800" y="-39688"/>
            <a:ext cx="9220200" cy="6923088"/>
          </a:xfrm>
          <a:prstGeom prst="rect">
            <a:avLst/>
          </a:prstGeom>
          <a:noFill/>
          <a:ln w="9525">
            <a:noFill/>
            <a:miter lim="800000"/>
            <a:headEnd/>
            <a:tailEnd/>
          </a:ln>
        </p:spPr>
      </p:pic>
      <p:sp>
        <p:nvSpPr>
          <p:cNvPr id="15" name="Rectangle 3"/>
          <p:cNvSpPr>
            <a:spLocks noGrp="1" noChangeArrowheads="1"/>
          </p:cNvSpPr>
          <p:nvPr>
            <p:ph type="ctrTitle" sz="quarter"/>
          </p:nvPr>
        </p:nvSpPr>
        <p:spPr>
          <a:xfrm>
            <a:off x="533400" y="741362"/>
            <a:ext cx="5807075" cy="669925"/>
          </a:xfrm>
        </p:spPr>
        <p:txBody>
          <a:bodyPr lIns="92075" tIns="46038" rIns="92075" bIns="46038"/>
          <a:lstStyle>
            <a:lvl1pPr>
              <a:defRPr sz="3000"/>
            </a:lvl1pPr>
          </a:lstStyle>
          <a:p>
            <a:r>
              <a:rPr lang="en-US" smtClean="0"/>
              <a:t>Click to edit Master title style</a:t>
            </a:r>
            <a:endParaRPr lang="en-GB" dirty="0"/>
          </a:p>
        </p:txBody>
      </p:sp>
      <p:sp>
        <p:nvSpPr>
          <p:cNvPr id="16" name="Rectangle 4"/>
          <p:cNvSpPr>
            <a:spLocks noGrp="1" noChangeArrowheads="1"/>
          </p:cNvSpPr>
          <p:nvPr>
            <p:ph type="subTitle" sz="quarter" idx="1"/>
          </p:nvPr>
        </p:nvSpPr>
        <p:spPr>
          <a:xfrm>
            <a:off x="533400" y="1579562"/>
            <a:ext cx="3567113" cy="249238"/>
          </a:xfrm>
        </p:spPr>
        <p:txBody>
          <a:bodyPr anchor="ctr"/>
          <a:lstStyle>
            <a:lvl1pPr marL="0" indent="0">
              <a:buFontTx/>
              <a:buNone/>
              <a:defRPr sz="1800">
                <a:solidFill>
                  <a:schemeClr val="bg1"/>
                </a:solidFill>
              </a:defRPr>
            </a:lvl1pPr>
          </a:lstStyle>
          <a:p>
            <a:r>
              <a:rPr lang="en-US" smtClean="0"/>
              <a:t>Click to edit Master subtitle style</a:t>
            </a:r>
            <a:endParaRPr lang="en-GB"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66596E-57FD-CD4A-AEFB-DFB947D18206}" type="datetimeFigureOut">
              <a:rPr lang="en-US" smtClean="0"/>
              <a:pPr/>
              <a:t>7/18/10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6F6F53-432E-EE4B-AF07-DB8B08FF94E7}"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8" name="Picture 3"/>
          <p:cNvPicPr>
            <a:picLocks noChangeArrowheads="1"/>
          </p:cNvPicPr>
          <p:nvPr/>
        </p:nvPicPr>
        <p:blipFill>
          <a:blip r:embed="rId13"/>
          <a:srcRect/>
          <a:stretch>
            <a:fillRect/>
          </a:stretch>
        </p:blipFill>
        <p:spPr bwMode="auto">
          <a:xfrm>
            <a:off x="461963" y="6494463"/>
            <a:ext cx="8221662" cy="236537"/>
          </a:xfrm>
          <a:prstGeom prst="rect">
            <a:avLst/>
          </a:prstGeom>
          <a:noFill/>
          <a:ln w="9525">
            <a:noFill/>
            <a:miter lim="800000"/>
            <a:headEnd/>
            <a:tailEnd/>
          </a:ln>
        </p:spPr>
      </p:pic>
      <p:sp>
        <p:nvSpPr>
          <p:cNvPr id="8" name="Rectangle 7"/>
          <p:cNvSpPr>
            <a:spLocks/>
          </p:cNvSpPr>
          <p:nvPr/>
        </p:nvSpPr>
        <p:spPr bwMode="auto">
          <a:xfrm>
            <a:off x="1062038" y="6561138"/>
            <a:ext cx="4310062" cy="109537"/>
          </a:xfrm>
          <a:prstGeom prst="rect">
            <a:avLst/>
          </a:prstGeom>
          <a:noFill/>
          <a:ln w="9525">
            <a:noFill/>
            <a:miter lim="800000"/>
            <a:headEnd type="none" w="med" len="med"/>
            <a:tailEnd type="none" w="med" len="med"/>
          </a:ln>
        </p:spPr>
        <p:txBody>
          <a:bodyPr lIns="0" tIns="0" rIns="0" bIns="0" anchor="ctr">
            <a:prstTxWarp prst="textNoShape">
              <a:avLst/>
            </a:prstTxWarp>
          </a:bodyPr>
          <a:lstStyle/>
          <a:p>
            <a:pPr>
              <a:lnSpc>
                <a:spcPct val="90000"/>
              </a:lnSpc>
              <a:defRPr/>
            </a:pPr>
            <a:r>
              <a:rPr lang="en-US" sz="1000" b="1" dirty="0">
                <a:solidFill>
                  <a:srgbClr val="FFFFFF"/>
                </a:solidFill>
                <a:latin typeface="Calibri" charset="0"/>
                <a:ea typeface="Arial" charset="0"/>
                <a:cs typeface="Arial" charset="0"/>
              </a:rPr>
              <a:t>Mark  Masterson</a:t>
            </a:r>
            <a:r>
              <a:rPr lang="en-US" sz="1000" dirty="0">
                <a:solidFill>
                  <a:srgbClr val="FFFFFF"/>
                </a:solidFill>
                <a:latin typeface="Calibri" charset="0"/>
                <a:ea typeface="Arial" charset="0"/>
                <a:cs typeface="Arial" charset="0"/>
              </a:rPr>
              <a:t>  |  http:/</a:t>
            </a:r>
            <a:r>
              <a:rPr lang="en-US" sz="1000" dirty="0" smtClean="0">
                <a:solidFill>
                  <a:srgbClr val="FFFFFF"/>
                </a:solidFill>
                <a:latin typeface="Calibri" charset="0"/>
                <a:ea typeface="Arial" charset="0"/>
                <a:cs typeface="Arial" charset="0"/>
              </a:rPr>
              <a:t>/</a:t>
            </a:r>
            <a:r>
              <a:rPr lang="en-US" sz="1000" dirty="0" err="1" smtClean="0">
                <a:solidFill>
                  <a:srgbClr val="FFFFFF"/>
                </a:solidFill>
                <a:latin typeface="Calibri" charset="0"/>
                <a:ea typeface="Arial" charset="0"/>
                <a:cs typeface="Arial" charset="0"/>
              </a:rPr>
              <a:t>twitter.com/mastermark</a:t>
            </a:r>
            <a:endParaRPr lang="en-US" sz="1000" dirty="0">
              <a:solidFill>
                <a:srgbClr val="FFFFFF"/>
              </a:solidFill>
              <a:latin typeface="Calibri" charset="0"/>
              <a:ea typeface="Arial" charset="0"/>
              <a:cs typeface="Arial" charset="0"/>
            </a:endParaRPr>
          </a:p>
        </p:txBody>
      </p:sp>
      <p:pic>
        <p:nvPicPr>
          <p:cNvPr id="1030" name="Picture 10" descr="creative-commons-small.png"/>
          <p:cNvPicPr>
            <a:picLocks noChangeAspect="1"/>
          </p:cNvPicPr>
          <p:nvPr/>
        </p:nvPicPr>
        <p:blipFill>
          <a:blip r:embed="rId14"/>
          <a:srcRect/>
          <a:stretch>
            <a:fillRect/>
          </a:stretch>
        </p:blipFill>
        <p:spPr bwMode="auto">
          <a:xfrm>
            <a:off x="6172200" y="6554788"/>
            <a:ext cx="762000" cy="142875"/>
          </a:xfrm>
          <a:prstGeom prst="rect">
            <a:avLst/>
          </a:prstGeom>
          <a:noFill/>
          <a:ln w="9525">
            <a:noFill/>
            <a:miter lim="800000"/>
            <a:headEnd/>
            <a:tailEnd/>
          </a:ln>
        </p:spPr>
      </p:pic>
      <p:pic>
        <p:nvPicPr>
          <p:cNvPr id="1031" name="Picture 10" descr="lef-logo.png"/>
          <p:cNvPicPr>
            <a:picLocks noChangeAspect="1"/>
          </p:cNvPicPr>
          <p:nvPr/>
        </p:nvPicPr>
        <p:blipFill>
          <a:blip r:embed="rId15"/>
          <a:srcRect/>
          <a:stretch>
            <a:fillRect/>
          </a:stretch>
        </p:blipFill>
        <p:spPr bwMode="auto">
          <a:xfrm>
            <a:off x="7083425" y="6397625"/>
            <a:ext cx="1600200"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8" charset="-128"/>
          <a:cs typeface="ＭＳ Ｐゴシック" pitchFamily="68" charset="-128"/>
        </a:defRPr>
      </a:lvl1pPr>
      <a:lvl2pPr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2pPr>
      <a:lvl3pPr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3pPr>
      <a:lvl4pPr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4pPr>
      <a:lvl5pPr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5pPr>
      <a:lvl6pPr marL="4572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0" descr="nimbus-vertical-cloud.jpg"/>
          <p:cNvPicPr>
            <a:picLocks noChangeAspect="1"/>
          </p:cNvPicPr>
          <p:nvPr/>
        </p:nvPicPr>
        <p:blipFill>
          <a:blip r:embed="rId3"/>
          <a:srcRect/>
          <a:stretch>
            <a:fillRect/>
          </a:stretch>
        </p:blipFill>
        <p:spPr bwMode="auto">
          <a:xfrm>
            <a:off x="0" y="0"/>
            <a:ext cx="9140825" cy="6858000"/>
          </a:xfrm>
          <a:prstGeom prst="rect">
            <a:avLst/>
          </a:prstGeom>
          <a:noFill/>
          <a:ln w="9525">
            <a:noFill/>
            <a:miter lim="800000"/>
            <a:headEnd/>
            <a:tailEnd/>
          </a:ln>
        </p:spPr>
      </p:pic>
      <p:sp>
        <p:nvSpPr>
          <p:cNvPr id="27651" name="Freeform 7"/>
          <p:cNvSpPr>
            <a:spLocks/>
          </p:cNvSpPr>
          <p:nvPr/>
        </p:nvSpPr>
        <p:spPr bwMode="auto">
          <a:xfrm>
            <a:off x="1393825" y="904875"/>
            <a:ext cx="7402513" cy="2124075"/>
          </a:xfrm>
          <a:custGeom>
            <a:avLst/>
            <a:gdLst>
              <a:gd name="T0" fmla="*/ 0 w 4668"/>
              <a:gd name="T1" fmla="*/ 376238 h 1338"/>
              <a:gd name="T2" fmla="*/ 0 w 4668"/>
              <a:gd name="T3" fmla="*/ 0 h 1338"/>
              <a:gd name="T4" fmla="*/ 7402513 w 4668"/>
              <a:gd name="T5" fmla="*/ 0 h 1338"/>
              <a:gd name="T6" fmla="*/ 7402513 w 4668"/>
              <a:gd name="T7" fmla="*/ 2124075 h 1338"/>
              <a:gd name="T8" fmla="*/ 3396783 w 4668"/>
              <a:gd name="T9" fmla="*/ 2124075 h 1338"/>
              <a:gd name="T10" fmla="*/ 0 w 4668"/>
              <a:gd name="T11" fmla="*/ 376238 h 1338"/>
              <a:gd name="T12" fmla="*/ 0 60000 65536"/>
              <a:gd name="T13" fmla="*/ 0 60000 65536"/>
              <a:gd name="T14" fmla="*/ 0 60000 65536"/>
              <a:gd name="T15" fmla="*/ 0 60000 65536"/>
              <a:gd name="T16" fmla="*/ 0 60000 65536"/>
              <a:gd name="T17" fmla="*/ 0 60000 65536"/>
              <a:gd name="T18" fmla="*/ 0 w 4668"/>
              <a:gd name="T19" fmla="*/ 0 h 1338"/>
              <a:gd name="T20" fmla="*/ 4668 w 4668"/>
              <a:gd name="T21" fmla="*/ 1338 h 1338"/>
            </a:gdLst>
            <a:ahLst/>
            <a:cxnLst>
              <a:cxn ang="T12">
                <a:pos x="T0" y="T1"/>
              </a:cxn>
              <a:cxn ang="T13">
                <a:pos x="T2" y="T3"/>
              </a:cxn>
              <a:cxn ang="T14">
                <a:pos x="T4" y="T5"/>
              </a:cxn>
              <a:cxn ang="T15">
                <a:pos x="T6" y="T7"/>
              </a:cxn>
              <a:cxn ang="T16">
                <a:pos x="T8" y="T9"/>
              </a:cxn>
              <a:cxn ang="T17">
                <a:pos x="T10" y="T11"/>
              </a:cxn>
            </a:cxnLst>
            <a:rect l="T18" t="T19" r="T20" b="T21"/>
            <a:pathLst>
              <a:path w="4668" h="1338">
                <a:moveTo>
                  <a:pt x="0" y="237"/>
                </a:moveTo>
                <a:lnTo>
                  <a:pt x="0" y="0"/>
                </a:lnTo>
                <a:lnTo>
                  <a:pt x="4668" y="0"/>
                </a:lnTo>
                <a:lnTo>
                  <a:pt x="4668" y="1338"/>
                </a:lnTo>
                <a:lnTo>
                  <a:pt x="2142" y="1338"/>
                </a:lnTo>
                <a:lnTo>
                  <a:pt x="0" y="237"/>
                </a:lnTo>
                <a:close/>
              </a:path>
            </a:pathLst>
          </a:custGeom>
          <a:solidFill>
            <a:schemeClr val="accent1">
              <a:alpha val="50195"/>
            </a:schemeClr>
          </a:solidFill>
          <a:ln w="0">
            <a:noFill/>
            <a:round/>
            <a:headEnd/>
            <a:tailEnd/>
          </a:ln>
        </p:spPr>
        <p:txBody>
          <a:bodyPr>
            <a:prstTxWarp prst="textNoShape">
              <a:avLst/>
            </a:prstTxWarp>
          </a:bodyPr>
          <a:lstStyle/>
          <a:p>
            <a:endParaRPr lang="en-US" sz="1800">
              <a:ea typeface="MS PGothic" pitchFamily="34" charset="-128"/>
              <a:cs typeface="MS PGothic" pitchFamily="34" charset="-128"/>
            </a:endParaRPr>
          </a:p>
        </p:txBody>
      </p:sp>
      <p:pic>
        <p:nvPicPr>
          <p:cNvPr id="27652" name="Picture 16" descr="csc-blue.png"/>
          <p:cNvPicPr>
            <a:picLocks noChangeAspect="1"/>
          </p:cNvPicPr>
          <p:nvPr/>
        </p:nvPicPr>
        <p:blipFill>
          <a:blip r:embed="rId4"/>
          <a:srcRect/>
          <a:stretch>
            <a:fillRect/>
          </a:stretch>
        </p:blipFill>
        <p:spPr bwMode="auto">
          <a:xfrm>
            <a:off x="381000" y="914400"/>
            <a:ext cx="927100" cy="530225"/>
          </a:xfrm>
          <a:prstGeom prst="rect">
            <a:avLst/>
          </a:prstGeom>
          <a:noFill/>
          <a:ln w="9525">
            <a:noFill/>
            <a:miter lim="800000"/>
            <a:headEnd/>
            <a:tailEnd/>
          </a:ln>
        </p:spPr>
      </p:pic>
      <p:pic>
        <p:nvPicPr>
          <p:cNvPr id="27653" name="Picture 17" descr="projection-box-grey.png"/>
          <p:cNvPicPr>
            <a:picLocks noChangeAspect="1"/>
          </p:cNvPicPr>
          <p:nvPr/>
        </p:nvPicPr>
        <p:blipFill>
          <a:blip r:embed="rId5"/>
          <a:srcRect/>
          <a:stretch>
            <a:fillRect/>
          </a:stretch>
        </p:blipFill>
        <p:spPr bwMode="auto">
          <a:xfrm>
            <a:off x="4800600" y="3276600"/>
            <a:ext cx="4022725" cy="2352675"/>
          </a:xfrm>
          <a:prstGeom prst="rect">
            <a:avLst/>
          </a:prstGeom>
          <a:noFill/>
          <a:ln w="9525">
            <a:noFill/>
            <a:miter lim="800000"/>
            <a:headEnd/>
            <a:tailEnd/>
          </a:ln>
        </p:spPr>
      </p:pic>
      <p:sp>
        <p:nvSpPr>
          <p:cNvPr id="27654" name="Rectangle 3"/>
          <p:cNvSpPr>
            <a:spLocks noGrp="1" noChangeArrowheads="1"/>
          </p:cNvSpPr>
          <p:nvPr>
            <p:ph type="title"/>
          </p:nvPr>
        </p:nvSpPr>
        <p:spPr>
          <a:xfrm>
            <a:off x="4800600" y="990600"/>
            <a:ext cx="3733800" cy="1676400"/>
          </a:xfrm>
        </p:spPr>
        <p:txBody>
          <a:bodyPr/>
          <a:lstStyle/>
          <a:p>
            <a:pPr algn="r"/>
            <a:r>
              <a:rPr lang="en-US" sz="3200" b="1" dirty="0" smtClean="0">
                <a:solidFill>
                  <a:srgbClr val="FFFFFF"/>
                </a:solidFill>
                <a:ea typeface="ヒラギノ角ゴ ProN W6" charset="-128"/>
                <a:cs typeface="ヒラギノ角ゴ ProN W6" charset="-128"/>
              </a:rPr>
              <a:t>Is the Enterprise Ready for the Cloud?</a:t>
            </a:r>
            <a:endParaRPr lang="en-US" sz="1800" dirty="0" smtClean="0">
              <a:solidFill>
                <a:srgbClr val="FFFFFF"/>
              </a:solidFill>
              <a:ea typeface="ヒラギノ角ゴ ProN W6" charset="-128"/>
              <a:cs typeface="ヒラギノ角ゴ ProN W6" charset="-128"/>
            </a:endParaRPr>
          </a:p>
        </p:txBody>
      </p:sp>
      <p:sp>
        <p:nvSpPr>
          <p:cNvPr id="27655" name="Rectangle 4"/>
          <p:cNvSpPr>
            <a:spLocks/>
          </p:cNvSpPr>
          <p:nvPr/>
        </p:nvSpPr>
        <p:spPr bwMode="auto">
          <a:xfrm>
            <a:off x="5029200" y="3581400"/>
            <a:ext cx="3505200" cy="215900"/>
          </a:xfrm>
          <a:prstGeom prst="rect">
            <a:avLst/>
          </a:prstGeom>
          <a:noFill/>
          <a:ln w="9525">
            <a:noFill/>
            <a:miter lim="800000"/>
            <a:headEnd/>
            <a:tailEnd/>
          </a:ln>
        </p:spPr>
        <p:txBody>
          <a:bodyPr lIns="0" tIns="0" rIns="0" bIns="0">
            <a:prstTxWarp prst="textNoShape">
              <a:avLst/>
            </a:prstTxWarp>
          </a:bodyPr>
          <a:lstStyle/>
          <a:p>
            <a:pPr algn="r">
              <a:lnSpc>
                <a:spcPct val="95000"/>
              </a:lnSpc>
            </a:pPr>
            <a:r>
              <a:rPr lang="en-US" sz="1500" dirty="0" smtClean="0">
                <a:solidFill>
                  <a:srgbClr val="FFFFFF"/>
                </a:solidFill>
                <a:ea typeface="Arial" charset="0"/>
                <a:cs typeface="Arial" charset="0"/>
              </a:rPr>
              <a:t>Mark Masterson</a:t>
            </a:r>
          </a:p>
          <a:p>
            <a:pPr algn="r">
              <a:lnSpc>
                <a:spcPct val="95000"/>
              </a:lnSpc>
            </a:pPr>
            <a:r>
              <a:rPr lang="en-US" sz="1500" dirty="0" smtClean="0">
                <a:solidFill>
                  <a:srgbClr val="FFFFFF"/>
                </a:solidFill>
                <a:ea typeface="Arial" charset="0"/>
                <a:cs typeface="Arial" charset="0"/>
              </a:rPr>
              <a:t>Innovation lead, troublemaker</a:t>
            </a:r>
          </a:p>
          <a:p>
            <a:pPr algn="r">
              <a:lnSpc>
                <a:spcPct val="95000"/>
              </a:lnSpc>
            </a:pPr>
            <a:r>
              <a:rPr lang="en-US" sz="1500" dirty="0" smtClean="0">
                <a:solidFill>
                  <a:srgbClr val="FFFFFF"/>
                </a:solidFill>
                <a:ea typeface="Arial" charset="0"/>
                <a:cs typeface="Arial" charset="0"/>
              </a:rPr>
              <a:t>CSC Financial </a:t>
            </a:r>
            <a:r>
              <a:rPr lang="en-US" sz="1500" dirty="0">
                <a:solidFill>
                  <a:srgbClr val="FFFFFF"/>
                </a:solidFill>
                <a:ea typeface="Arial" charset="0"/>
                <a:cs typeface="Arial" charset="0"/>
              </a:rPr>
              <a:t>Services EMEA</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2881313"/>
            <a:ext cx="8566150" cy="1022350"/>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GB" sz="2400" dirty="0" smtClean="0">
                <a:solidFill>
                  <a:schemeClr val="tx2"/>
                </a:solidFill>
              </a:rPr>
              <a:t>Risk = likelihood (failure) * cost (failure)</a:t>
            </a:r>
            <a:endParaRPr lang="en-GB" sz="2400" dirty="0">
              <a:solidFill>
                <a:schemeClr val="tx2"/>
              </a:solidFill>
            </a:endParaRPr>
          </a:p>
        </p:txBody>
      </p:sp>
      <p:sp>
        <p:nvSpPr>
          <p:cNvPr id="5" name="Rectangle 4"/>
          <p:cNvSpPr txBox="1">
            <a:spLocks noChangeArrowheads="1"/>
          </p:cNvSpPr>
          <p:nvPr/>
        </p:nvSpPr>
        <p:spPr bwMode="auto">
          <a:xfrm>
            <a:off x="228600" y="5208390"/>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US" dirty="0" smtClean="0">
                <a:solidFill>
                  <a:schemeClr val="tx2"/>
                </a:solidFill>
              </a:rPr>
              <a:t>The Handbook Of Information Security</a:t>
            </a:r>
            <a:endParaRPr lang="en-GB" dirty="0">
              <a:solidFill>
                <a:schemeClr val="tx2"/>
              </a:solidFill>
            </a:endParaRPr>
          </a:p>
        </p:txBody>
      </p:sp>
      <p:sp>
        <p:nvSpPr>
          <p:cNvPr id="6" name="Rectangle 4"/>
          <p:cNvSpPr txBox="1">
            <a:spLocks noChangeArrowheads="1"/>
          </p:cNvSpPr>
          <p:nvPr/>
        </p:nvSpPr>
        <p:spPr bwMode="auto">
          <a:xfrm>
            <a:off x="228600" y="5551612"/>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US" sz="1200" dirty="0" smtClean="0">
                <a:solidFill>
                  <a:schemeClr val="tx2"/>
                </a:solidFill>
              </a:rPr>
              <a:t>http://</a:t>
            </a:r>
            <a:r>
              <a:rPr lang="en-US" sz="1200" dirty="0" err="1" smtClean="0">
                <a:solidFill>
                  <a:schemeClr val="tx2"/>
                </a:solidFill>
              </a:rPr>
              <a:t>books.google.com/books?id</a:t>
            </a:r>
            <a:r>
              <a:rPr lang="en-US" sz="1200" dirty="0" smtClean="0">
                <a:solidFill>
                  <a:schemeClr val="tx2"/>
                </a:solidFill>
              </a:rPr>
              <a:t>=0RfANAwOUdIC&amp;pg=PA800&amp;lpg=PA800&amp;dq=</a:t>
            </a:r>
            <a:r>
              <a:rPr lang="en-US" sz="1200" dirty="0" err="1" smtClean="0">
                <a:solidFill>
                  <a:schemeClr val="tx2"/>
                </a:solidFill>
              </a:rPr>
              <a:t>risk+exposure+re+formula&amp;source</a:t>
            </a:r>
            <a:r>
              <a:rPr lang="en-US" sz="1200" dirty="0" smtClean="0">
                <a:solidFill>
                  <a:schemeClr val="tx2"/>
                </a:solidFill>
              </a:rPr>
              <a:t>=</a:t>
            </a:r>
            <a:r>
              <a:rPr lang="en-US" sz="1200" dirty="0" err="1" smtClean="0">
                <a:solidFill>
                  <a:schemeClr val="tx2"/>
                </a:solidFill>
              </a:rPr>
              <a:t>web&amp;ots</a:t>
            </a:r>
            <a:r>
              <a:rPr lang="en-US" sz="1200" dirty="0" smtClean="0">
                <a:solidFill>
                  <a:schemeClr val="tx2"/>
                </a:solidFill>
              </a:rPr>
              <a:t>=pENn1no-zn&amp;sig=Xe72BRymob2ftXlp4CciUr-ly-Y&amp;hl=</a:t>
            </a:r>
            <a:r>
              <a:rPr lang="en-US" sz="1200" dirty="0" err="1" smtClean="0">
                <a:solidFill>
                  <a:schemeClr val="tx2"/>
                </a:solidFill>
              </a:rPr>
              <a:t>en&amp;ei</a:t>
            </a:r>
            <a:r>
              <a:rPr lang="en-US" sz="1200" dirty="0" smtClean="0">
                <a:solidFill>
                  <a:schemeClr val="tx2"/>
                </a:solidFill>
              </a:rPr>
              <a:t>=QquNSfLdMob00AXB4OGcCw&amp;sa=</a:t>
            </a:r>
            <a:r>
              <a:rPr lang="en-US" sz="1200" dirty="0" err="1" smtClean="0">
                <a:solidFill>
                  <a:schemeClr val="tx2"/>
                </a:solidFill>
              </a:rPr>
              <a:t>X&amp;oi</a:t>
            </a:r>
            <a:r>
              <a:rPr lang="en-US" sz="1200" dirty="0" smtClean="0">
                <a:solidFill>
                  <a:schemeClr val="tx2"/>
                </a:solidFill>
              </a:rPr>
              <a:t>=</a:t>
            </a:r>
            <a:r>
              <a:rPr lang="en-US" sz="1200" dirty="0" err="1" smtClean="0">
                <a:solidFill>
                  <a:schemeClr val="tx2"/>
                </a:solidFill>
              </a:rPr>
              <a:t>book_result&amp;resnum</a:t>
            </a:r>
            <a:r>
              <a:rPr lang="en-US" sz="1200" dirty="0" smtClean="0">
                <a:solidFill>
                  <a:schemeClr val="tx2"/>
                </a:solidFill>
              </a:rPr>
              <a:t>=5&amp;ct=result</a:t>
            </a:r>
            <a:endParaRPr lang="en-GB" sz="1200" dirty="0">
              <a:solidFill>
                <a:schemeClr val="tx2"/>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lanning.jpg"/>
          <p:cNvPicPr>
            <a:picLocks noChangeAspect="1"/>
          </p:cNvPicPr>
          <p:nvPr/>
        </p:nvPicPr>
        <p:blipFill>
          <a:blip r:embed="rId3"/>
          <a:stretch>
            <a:fillRect/>
          </a:stretch>
        </p:blipFill>
        <p:spPr>
          <a:xfrm>
            <a:off x="1343318" y="1033463"/>
            <a:ext cx="6362311" cy="4221580"/>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roject-management.jpg"/>
          <p:cNvPicPr>
            <a:picLocks noChangeAspect="1"/>
          </p:cNvPicPr>
          <p:nvPr/>
        </p:nvPicPr>
        <p:blipFill>
          <a:blip r:embed="rId3"/>
          <a:stretch>
            <a:fillRect/>
          </a:stretch>
        </p:blipFill>
        <p:spPr>
          <a:xfrm>
            <a:off x="940017" y="835822"/>
            <a:ext cx="7134590" cy="4734010"/>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roductivity.jpg"/>
          <p:cNvPicPr>
            <a:picLocks noChangeAspect="1"/>
          </p:cNvPicPr>
          <p:nvPr/>
        </p:nvPicPr>
        <p:blipFill>
          <a:blip r:embed="rId3"/>
          <a:stretch>
            <a:fillRect/>
          </a:stretch>
        </p:blipFill>
        <p:spPr>
          <a:xfrm>
            <a:off x="2777900" y="1033463"/>
            <a:ext cx="3059982" cy="4350336"/>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3250" name="Object 2"/>
          <p:cNvGraphicFramePr>
            <a:graphicFrameLocks/>
          </p:cNvGraphicFramePr>
          <p:nvPr/>
        </p:nvGraphicFramePr>
        <p:xfrm>
          <a:off x="1798943" y="479919"/>
          <a:ext cx="5159759" cy="5488084"/>
        </p:xfrm>
        <a:graphic>
          <a:graphicData uri="http://schemas.openxmlformats.org/presentationml/2006/ole">
            <p:oleObj spid="_x0000_s180226" name="Chart" r:id="rId4" imgW="12776200" imgH="8928100" progId="MSGraph.Chart.8">
              <p:embed/>
            </p:oleObj>
          </a:graphicData>
        </a:graphic>
      </p:graphicFrame>
      <p:sp>
        <p:nvSpPr>
          <p:cNvPr id="53251" name="Rectangle 2"/>
          <p:cNvSpPr>
            <a:spLocks/>
          </p:cNvSpPr>
          <p:nvPr/>
        </p:nvSpPr>
        <p:spPr bwMode="auto">
          <a:xfrm>
            <a:off x="1260904" y="4948985"/>
            <a:ext cx="2492501" cy="749005"/>
          </a:xfrm>
          <a:prstGeom prst="rect">
            <a:avLst/>
          </a:prstGeom>
          <a:solidFill>
            <a:schemeClr val="accent1">
              <a:alpha val="29803"/>
            </a:scheme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2" name="Rectangle 3"/>
          <p:cNvSpPr>
            <a:spLocks/>
          </p:cNvSpPr>
          <p:nvPr/>
        </p:nvSpPr>
        <p:spPr bwMode="auto">
          <a:xfrm>
            <a:off x="4797907" y="1031964"/>
            <a:ext cx="2889576" cy="1700520"/>
          </a:xfrm>
          <a:prstGeom prst="rect">
            <a:avLst/>
          </a:prstGeom>
          <a:solidFill>
            <a:srgbClr val="FEDF98">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3" name="Rectangle 4"/>
          <p:cNvSpPr>
            <a:spLocks/>
          </p:cNvSpPr>
          <p:nvPr/>
        </p:nvSpPr>
        <p:spPr bwMode="auto">
          <a:xfrm>
            <a:off x="3753404" y="1780045"/>
            <a:ext cx="1503937" cy="2739881"/>
          </a:xfrm>
          <a:prstGeom prst="rect">
            <a:avLst/>
          </a:prstGeom>
          <a:solidFill>
            <a:srgbClr val="FFA49F">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4" name="Rectangle 5"/>
          <p:cNvSpPr>
            <a:spLocks/>
          </p:cNvSpPr>
          <p:nvPr/>
        </p:nvSpPr>
        <p:spPr bwMode="auto">
          <a:xfrm>
            <a:off x="3069879" y="3766297"/>
            <a:ext cx="1149044" cy="1507258"/>
          </a:xfrm>
          <a:prstGeom prst="rect">
            <a:avLst/>
          </a:prstGeom>
          <a:solidFill>
            <a:srgbClr val="DA77FE">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5" name="Line 6"/>
          <p:cNvSpPr>
            <a:spLocks noChangeShapeType="1"/>
          </p:cNvSpPr>
          <p:nvPr/>
        </p:nvSpPr>
        <p:spPr bwMode="auto">
          <a:xfrm>
            <a:off x="1246231" y="959838"/>
            <a:ext cx="917" cy="488333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6" name="Line 7"/>
          <p:cNvSpPr>
            <a:spLocks noChangeShapeType="1"/>
          </p:cNvSpPr>
          <p:nvPr/>
        </p:nvSpPr>
        <p:spPr bwMode="auto">
          <a:xfrm flipH="1">
            <a:off x="1135269" y="5704463"/>
            <a:ext cx="6661340" cy="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7" name="Oval 8"/>
          <p:cNvSpPr>
            <a:spLocks/>
          </p:cNvSpPr>
          <p:nvPr/>
        </p:nvSpPr>
        <p:spPr bwMode="auto">
          <a:xfrm>
            <a:off x="5165638" y="708319"/>
            <a:ext cx="2993201" cy="1272384"/>
          </a:xfrm>
          <a:prstGeom prst="ellipse">
            <a:avLst/>
          </a:prstGeom>
          <a:noFill/>
          <a:ln w="88900">
            <a:solidFill>
              <a:schemeClr val="tx2"/>
            </a:solidFill>
            <a:prstDash val="sysDot"/>
            <a:round/>
            <a:headEnd/>
            <a:tailEnd/>
          </a:ln>
        </p:spPr>
        <p:txBody>
          <a:bodyPr lIns="0" tIns="0" rIns="0" bIns="0">
            <a:prstTxWarp prst="textNoShape">
              <a:avLst/>
            </a:prstTxWarp>
          </a:bodyPr>
          <a:lstStyle/>
          <a:p>
            <a:endParaRPr lang="en-US">
              <a:solidFill>
                <a:schemeClr val="tx2"/>
              </a:solidFill>
            </a:endParaRPr>
          </a:p>
        </p:txBody>
      </p:sp>
      <p:sp>
        <p:nvSpPr>
          <p:cNvPr id="53258" name="Rectangle 9"/>
          <p:cNvSpPr>
            <a:spLocks/>
          </p:cNvSpPr>
          <p:nvPr/>
        </p:nvSpPr>
        <p:spPr bwMode="auto">
          <a:xfrm>
            <a:off x="2785015" y="2818184"/>
            <a:ext cx="1720882" cy="599204"/>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Product</a:t>
            </a:r>
          </a:p>
        </p:txBody>
      </p:sp>
      <p:sp>
        <p:nvSpPr>
          <p:cNvPr id="53259" name="Rectangle 10"/>
          <p:cNvSpPr>
            <a:spLocks/>
          </p:cNvSpPr>
          <p:nvPr/>
        </p:nvSpPr>
        <p:spPr bwMode="auto">
          <a:xfrm>
            <a:off x="3841357" y="4519926"/>
            <a:ext cx="3203838" cy="643590"/>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Custom built</a:t>
            </a:r>
          </a:p>
        </p:txBody>
      </p:sp>
      <p:sp>
        <p:nvSpPr>
          <p:cNvPr id="53260" name="Rectangle 11"/>
          <p:cNvSpPr>
            <a:spLocks/>
          </p:cNvSpPr>
          <p:nvPr/>
        </p:nvSpPr>
        <p:spPr bwMode="auto">
          <a:xfrm>
            <a:off x="1073829" y="5047927"/>
            <a:ext cx="2259953" cy="503036"/>
          </a:xfrm>
          <a:prstGeom prst="rect">
            <a:avLst/>
          </a:prstGeom>
          <a:noFill/>
          <a:ln w="508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Innovation</a:t>
            </a:r>
          </a:p>
        </p:txBody>
      </p:sp>
      <p:sp>
        <p:nvSpPr>
          <p:cNvPr id="53261" name="Rectangle 12"/>
          <p:cNvSpPr>
            <a:spLocks/>
          </p:cNvSpPr>
          <p:nvPr/>
        </p:nvSpPr>
        <p:spPr bwMode="auto">
          <a:xfrm>
            <a:off x="5764461" y="2093517"/>
            <a:ext cx="2531965" cy="636192"/>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Commodity</a:t>
            </a:r>
          </a:p>
        </p:txBody>
      </p:sp>
      <p:sp>
        <p:nvSpPr>
          <p:cNvPr id="53262" name="Rectangle 13"/>
          <p:cNvSpPr>
            <a:spLocks/>
          </p:cNvSpPr>
          <p:nvPr/>
        </p:nvSpPr>
        <p:spPr bwMode="auto">
          <a:xfrm>
            <a:off x="5439368" y="863669"/>
            <a:ext cx="2719471" cy="880313"/>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Utility Services</a:t>
            </a:r>
          </a:p>
        </p:txBody>
      </p:sp>
      <p:sp>
        <p:nvSpPr>
          <p:cNvPr id="53263" name="Rectangle 14"/>
          <p:cNvSpPr>
            <a:spLocks/>
          </p:cNvSpPr>
          <p:nvPr/>
        </p:nvSpPr>
        <p:spPr bwMode="auto">
          <a:xfrm>
            <a:off x="2785015" y="5661003"/>
            <a:ext cx="5047359" cy="473445"/>
          </a:xfrm>
          <a:prstGeom prst="rect">
            <a:avLst/>
          </a:pr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Certainty</a:t>
            </a:r>
          </a:p>
        </p:txBody>
      </p:sp>
      <p:sp>
        <p:nvSpPr>
          <p:cNvPr id="53264" name="AutoShape 15"/>
          <p:cNvSpPr>
            <a:spLocks/>
          </p:cNvSpPr>
          <p:nvPr/>
        </p:nvSpPr>
        <p:spPr bwMode="auto">
          <a:xfrm rot="16200000">
            <a:off x="-1528403" y="3244722"/>
            <a:ext cx="5014638" cy="431924"/>
          </a:xfrm>
          <a:custGeom>
            <a:avLst/>
            <a:gdLst>
              <a:gd name="T0" fmla="*/ 0 w 21600"/>
              <a:gd name="T1" fmla="*/ 0 h 21598"/>
              <a:gd name="T2" fmla="*/ 21600 w 21600"/>
              <a:gd name="T3" fmla="*/ 21598 h 21598"/>
            </a:gdLst>
            <a:ahLst/>
            <a:cxnLst/>
            <a:rect l="T0" t="T1" r="T2" b="T3"/>
            <a:pathLst>
              <a:path w="21600" h="21598">
                <a:moveTo>
                  <a:pt x="0" y="0"/>
                </a:moveTo>
                <a:lnTo>
                  <a:pt x="21600" y="-2"/>
                </a:lnTo>
                <a:lnTo>
                  <a:pt x="21600" y="21596"/>
                </a:lnTo>
                <a:lnTo>
                  <a:pt x="0" y="21598"/>
                </a:lnTo>
                <a:close/>
                <a:moveTo>
                  <a:pt x="0" y="0"/>
                </a:moveTo>
              </a:path>
            </a:pathLst>
          </a:cu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Ubiquity</a:t>
            </a:r>
            <a:r>
              <a:rPr lang="en-US" sz="1700" dirty="0">
                <a:solidFill>
                  <a:schemeClr val="tx2"/>
                </a:solidFill>
                <a:latin typeface="Chalkboard" charset="0"/>
                <a:ea typeface="Chalkboard" charset="0"/>
                <a:cs typeface="Chalkboard" charset="0"/>
                <a:sym typeface="Chalkboard" charset="0"/>
              </a:rPr>
              <a:t>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3250" name="Object 2"/>
          <p:cNvGraphicFramePr>
            <a:graphicFrameLocks/>
          </p:cNvGraphicFramePr>
          <p:nvPr/>
        </p:nvGraphicFramePr>
        <p:xfrm>
          <a:off x="1798943" y="479919"/>
          <a:ext cx="5159759" cy="5488084"/>
        </p:xfrm>
        <a:graphic>
          <a:graphicData uri="http://schemas.openxmlformats.org/presentationml/2006/ole">
            <p:oleObj spid="_x0000_s199682" name="Chart" r:id="rId4" imgW="12776200" imgH="8928100" progId="MSGraph.Chart.8">
              <p:embed/>
            </p:oleObj>
          </a:graphicData>
        </a:graphic>
      </p:graphicFrame>
      <p:sp>
        <p:nvSpPr>
          <p:cNvPr id="53251" name="Rectangle 2"/>
          <p:cNvSpPr>
            <a:spLocks/>
          </p:cNvSpPr>
          <p:nvPr/>
        </p:nvSpPr>
        <p:spPr bwMode="auto">
          <a:xfrm>
            <a:off x="1260904" y="4948985"/>
            <a:ext cx="2492501" cy="749005"/>
          </a:xfrm>
          <a:prstGeom prst="rect">
            <a:avLst/>
          </a:prstGeom>
          <a:solidFill>
            <a:schemeClr val="accent1">
              <a:alpha val="29803"/>
            </a:scheme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2" name="Rectangle 3"/>
          <p:cNvSpPr>
            <a:spLocks/>
          </p:cNvSpPr>
          <p:nvPr/>
        </p:nvSpPr>
        <p:spPr bwMode="auto">
          <a:xfrm>
            <a:off x="4797907" y="1031964"/>
            <a:ext cx="2889576" cy="1700520"/>
          </a:xfrm>
          <a:prstGeom prst="rect">
            <a:avLst/>
          </a:prstGeom>
          <a:solidFill>
            <a:srgbClr val="FEDF98">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3" name="Rectangle 4"/>
          <p:cNvSpPr>
            <a:spLocks/>
          </p:cNvSpPr>
          <p:nvPr/>
        </p:nvSpPr>
        <p:spPr bwMode="auto">
          <a:xfrm>
            <a:off x="3753404" y="1780045"/>
            <a:ext cx="1503937" cy="2739881"/>
          </a:xfrm>
          <a:prstGeom prst="rect">
            <a:avLst/>
          </a:prstGeom>
          <a:solidFill>
            <a:srgbClr val="FFA49F">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4" name="Rectangle 5"/>
          <p:cNvSpPr>
            <a:spLocks/>
          </p:cNvSpPr>
          <p:nvPr/>
        </p:nvSpPr>
        <p:spPr bwMode="auto">
          <a:xfrm>
            <a:off x="3069879" y="3766297"/>
            <a:ext cx="1149044" cy="1507258"/>
          </a:xfrm>
          <a:prstGeom prst="rect">
            <a:avLst/>
          </a:prstGeom>
          <a:solidFill>
            <a:srgbClr val="DA77FE">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5" name="Line 6"/>
          <p:cNvSpPr>
            <a:spLocks noChangeShapeType="1"/>
          </p:cNvSpPr>
          <p:nvPr/>
        </p:nvSpPr>
        <p:spPr bwMode="auto">
          <a:xfrm>
            <a:off x="1246231" y="959838"/>
            <a:ext cx="917" cy="488333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6" name="Line 7"/>
          <p:cNvSpPr>
            <a:spLocks noChangeShapeType="1"/>
          </p:cNvSpPr>
          <p:nvPr/>
        </p:nvSpPr>
        <p:spPr bwMode="auto">
          <a:xfrm flipH="1">
            <a:off x="1135269" y="5704463"/>
            <a:ext cx="6661340" cy="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7" name="Oval 8"/>
          <p:cNvSpPr>
            <a:spLocks/>
          </p:cNvSpPr>
          <p:nvPr/>
        </p:nvSpPr>
        <p:spPr bwMode="auto">
          <a:xfrm>
            <a:off x="5165638" y="708319"/>
            <a:ext cx="2993201" cy="1272384"/>
          </a:xfrm>
          <a:prstGeom prst="ellipse">
            <a:avLst/>
          </a:prstGeom>
          <a:noFill/>
          <a:ln w="88900">
            <a:solidFill>
              <a:schemeClr val="tx2"/>
            </a:solidFill>
            <a:prstDash val="sysDot"/>
            <a:round/>
            <a:headEnd/>
            <a:tailEnd/>
          </a:ln>
        </p:spPr>
        <p:txBody>
          <a:bodyPr lIns="0" tIns="0" rIns="0" bIns="0">
            <a:prstTxWarp prst="textNoShape">
              <a:avLst/>
            </a:prstTxWarp>
          </a:bodyPr>
          <a:lstStyle/>
          <a:p>
            <a:endParaRPr lang="en-US">
              <a:solidFill>
                <a:schemeClr val="tx2"/>
              </a:solidFill>
            </a:endParaRPr>
          </a:p>
        </p:txBody>
      </p:sp>
      <p:sp>
        <p:nvSpPr>
          <p:cNvPr id="53258" name="Rectangle 9"/>
          <p:cNvSpPr>
            <a:spLocks/>
          </p:cNvSpPr>
          <p:nvPr/>
        </p:nvSpPr>
        <p:spPr bwMode="auto">
          <a:xfrm>
            <a:off x="2785015" y="2818184"/>
            <a:ext cx="1720882" cy="599204"/>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Product</a:t>
            </a:r>
          </a:p>
        </p:txBody>
      </p:sp>
      <p:sp>
        <p:nvSpPr>
          <p:cNvPr id="53259" name="Rectangle 10"/>
          <p:cNvSpPr>
            <a:spLocks/>
          </p:cNvSpPr>
          <p:nvPr/>
        </p:nvSpPr>
        <p:spPr bwMode="auto">
          <a:xfrm>
            <a:off x="3841357" y="4519926"/>
            <a:ext cx="3203838" cy="643590"/>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Custom built</a:t>
            </a:r>
          </a:p>
        </p:txBody>
      </p:sp>
      <p:sp>
        <p:nvSpPr>
          <p:cNvPr id="53260" name="Rectangle 11"/>
          <p:cNvSpPr>
            <a:spLocks/>
          </p:cNvSpPr>
          <p:nvPr/>
        </p:nvSpPr>
        <p:spPr bwMode="auto">
          <a:xfrm>
            <a:off x="1073829" y="5047927"/>
            <a:ext cx="2259953" cy="503036"/>
          </a:xfrm>
          <a:prstGeom prst="rect">
            <a:avLst/>
          </a:prstGeom>
          <a:noFill/>
          <a:ln w="508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Innovation</a:t>
            </a:r>
          </a:p>
        </p:txBody>
      </p:sp>
      <p:sp>
        <p:nvSpPr>
          <p:cNvPr id="53261" name="Rectangle 12"/>
          <p:cNvSpPr>
            <a:spLocks/>
          </p:cNvSpPr>
          <p:nvPr/>
        </p:nvSpPr>
        <p:spPr bwMode="auto">
          <a:xfrm>
            <a:off x="5764461" y="2093517"/>
            <a:ext cx="2531965" cy="636192"/>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Commodity</a:t>
            </a:r>
          </a:p>
        </p:txBody>
      </p:sp>
      <p:sp>
        <p:nvSpPr>
          <p:cNvPr id="53262" name="Rectangle 13"/>
          <p:cNvSpPr>
            <a:spLocks/>
          </p:cNvSpPr>
          <p:nvPr/>
        </p:nvSpPr>
        <p:spPr bwMode="auto">
          <a:xfrm>
            <a:off x="5439368" y="863669"/>
            <a:ext cx="2719471" cy="880313"/>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Utility Services</a:t>
            </a:r>
          </a:p>
        </p:txBody>
      </p:sp>
      <p:sp>
        <p:nvSpPr>
          <p:cNvPr id="53263" name="Rectangle 14"/>
          <p:cNvSpPr>
            <a:spLocks/>
          </p:cNvSpPr>
          <p:nvPr/>
        </p:nvSpPr>
        <p:spPr bwMode="auto">
          <a:xfrm>
            <a:off x="2785015" y="5661003"/>
            <a:ext cx="5047359" cy="473445"/>
          </a:xfrm>
          <a:prstGeom prst="rect">
            <a:avLst/>
          </a:pr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Certainty</a:t>
            </a:r>
          </a:p>
        </p:txBody>
      </p:sp>
      <p:sp>
        <p:nvSpPr>
          <p:cNvPr id="53264" name="AutoShape 15"/>
          <p:cNvSpPr>
            <a:spLocks/>
          </p:cNvSpPr>
          <p:nvPr/>
        </p:nvSpPr>
        <p:spPr bwMode="auto">
          <a:xfrm rot="16200000">
            <a:off x="-1528403" y="3244722"/>
            <a:ext cx="5014638" cy="431924"/>
          </a:xfrm>
          <a:custGeom>
            <a:avLst/>
            <a:gdLst>
              <a:gd name="T0" fmla="*/ 0 w 21600"/>
              <a:gd name="T1" fmla="*/ 0 h 21598"/>
              <a:gd name="T2" fmla="*/ 21600 w 21600"/>
              <a:gd name="T3" fmla="*/ 21598 h 21598"/>
            </a:gdLst>
            <a:ahLst/>
            <a:cxnLst/>
            <a:rect l="T0" t="T1" r="T2" b="T3"/>
            <a:pathLst>
              <a:path w="21600" h="21598">
                <a:moveTo>
                  <a:pt x="0" y="0"/>
                </a:moveTo>
                <a:lnTo>
                  <a:pt x="21600" y="-2"/>
                </a:lnTo>
                <a:lnTo>
                  <a:pt x="21600" y="21596"/>
                </a:lnTo>
                <a:lnTo>
                  <a:pt x="0" y="21598"/>
                </a:lnTo>
                <a:close/>
                <a:moveTo>
                  <a:pt x="0" y="0"/>
                </a:moveTo>
              </a:path>
            </a:pathLst>
          </a:cu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Ubiquity</a:t>
            </a:r>
            <a:r>
              <a:rPr lang="en-US" sz="1700" dirty="0">
                <a:solidFill>
                  <a:schemeClr val="tx2"/>
                </a:solidFill>
                <a:latin typeface="Chalkboard" charset="0"/>
                <a:ea typeface="Chalkboard" charset="0"/>
                <a:cs typeface="Chalkboard" charset="0"/>
                <a:sym typeface="Chalkboard" charset="0"/>
              </a:rPr>
              <a:t> </a:t>
            </a:r>
          </a:p>
        </p:txBody>
      </p:sp>
      <p:pic>
        <p:nvPicPr>
          <p:cNvPr id="20" name="Picture 19" descr="chips.png"/>
          <p:cNvPicPr>
            <a:picLocks noChangeAspect="1"/>
          </p:cNvPicPr>
          <p:nvPr/>
        </p:nvPicPr>
        <p:blipFill>
          <a:blip r:embed="rId5"/>
          <a:stretch>
            <a:fillRect/>
          </a:stretch>
        </p:blipFill>
        <p:spPr>
          <a:xfrm>
            <a:off x="6300378" y="763607"/>
            <a:ext cx="1316648" cy="1968877"/>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800px-ClayShirkyJI1.jpg"/>
          <p:cNvPicPr>
            <a:picLocks noChangeAspect="1"/>
          </p:cNvPicPr>
          <p:nvPr/>
        </p:nvPicPr>
        <p:blipFill>
          <a:blip r:embed="rId3"/>
          <a:stretch>
            <a:fillRect/>
          </a:stretch>
        </p:blipFill>
        <p:spPr>
          <a:xfrm>
            <a:off x="1712051" y="1497223"/>
            <a:ext cx="5401497" cy="3632507"/>
          </a:xfrm>
          <a:prstGeom prst="rect">
            <a:avLst/>
          </a:prstGeom>
        </p:spPr>
      </p:pic>
      <p:pic>
        <p:nvPicPr>
          <p:cNvPr id="5" name="Picture 4" descr="here-comes-everybody-UKcover.jpg"/>
          <p:cNvPicPr>
            <a:picLocks noChangeAspect="1"/>
          </p:cNvPicPr>
          <p:nvPr/>
        </p:nvPicPr>
        <p:blipFill>
          <a:blip r:embed="rId4"/>
          <a:stretch>
            <a:fillRect/>
          </a:stretch>
        </p:blipFill>
        <p:spPr>
          <a:xfrm>
            <a:off x="1191488" y="686320"/>
            <a:ext cx="1491485" cy="2231065"/>
          </a:xfrm>
          <a:prstGeom prst="rect">
            <a:avLst/>
          </a:prstGeom>
        </p:spPr>
      </p:pic>
      <p:sp>
        <p:nvSpPr>
          <p:cNvPr id="6" name="Rectangle 4"/>
          <p:cNvSpPr txBox="1">
            <a:spLocks noChangeArrowheads="1"/>
          </p:cNvSpPr>
          <p:nvPr/>
        </p:nvSpPr>
        <p:spPr bwMode="auto">
          <a:xfrm>
            <a:off x="228600" y="5323595"/>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US" dirty="0" smtClean="0">
                <a:solidFill>
                  <a:schemeClr val="tx2"/>
                </a:solidFill>
              </a:rPr>
              <a:t>http://</a:t>
            </a:r>
            <a:r>
              <a:rPr lang="en-US" dirty="0" err="1" smtClean="0">
                <a:solidFill>
                  <a:schemeClr val="tx2"/>
                </a:solidFill>
              </a:rPr>
              <a:t>www.herecomeseverybody.org</a:t>
            </a:r>
            <a:r>
              <a:rPr lang="en-US" dirty="0" smtClean="0">
                <a:solidFill>
                  <a:schemeClr val="tx2"/>
                </a:solidFill>
              </a:rPr>
              <a:t>/</a:t>
            </a:r>
            <a:endParaRPr lang="en-GB" dirty="0">
              <a:solidFill>
                <a:schemeClr val="tx2"/>
              </a:solidFill>
            </a:endParaRPr>
          </a:p>
        </p:txBody>
      </p:sp>
      <p:sp>
        <p:nvSpPr>
          <p:cNvPr id="7" name="Rectangle 4"/>
          <p:cNvSpPr txBox="1">
            <a:spLocks noChangeArrowheads="1"/>
          </p:cNvSpPr>
          <p:nvPr/>
        </p:nvSpPr>
        <p:spPr bwMode="auto">
          <a:xfrm>
            <a:off x="228600" y="5551612"/>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US" sz="1600" dirty="0" smtClean="0">
                <a:solidFill>
                  <a:schemeClr val="tx2"/>
                </a:solidFill>
              </a:rPr>
              <a:t>Photo by </a:t>
            </a:r>
            <a:r>
              <a:rPr lang="en-US" sz="1600" dirty="0" err="1" smtClean="0">
                <a:solidFill>
                  <a:schemeClr val="tx2"/>
                </a:solidFill>
              </a:rPr>
              <a:t>Joi</a:t>
            </a:r>
            <a:r>
              <a:rPr lang="en-US" sz="1600" dirty="0" smtClean="0">
                <a:solidFill>
                  <a:schemeClr val="tx2"/>
                </a:solidFill>
              </a:rPr>
              <a:t> Ito: http://en.wikipedia.org/wiki/File:ClayShirkyJI1.jpg</a:t>
            </a:r>
            <a:endParaRPr lang="en-GB" sz="1600" dirty="0">
              <a:solidFill>
                <a:schemeClr val="tx2"/>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1" descr="opportunity-cost.jpg"/>
          <p:cNvPicPr>
            <a:picLocks noChangeAspect="1"/>
          </p:cNvPicPr>
          <p:nvPr/>
        </p:nvPicPr>
        <p:blipFill>
          <a:blip r:embed="rId3"/>
          <a:srcRect/>
          <a:stretch>
            <a:fillRect/>
          </a:stretch>
        </p:blipFill>
        <p:spPr bwMode="auto">
          <a:xfrm>
            <a:off x="1295400" y="838200"/>
            <a:ext cx="6604000" cy="4953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3250" name="Object 2"/>
          <p:cNvGraphicFramePr>
            <a:graphicFrameLocks/>
          </p:cNvGraphicFramePr>
          <p:nvPr/>
        </p:nvGraphicFramePr>
        <p:xfrm>
          <a:off x="1798943" y="479919"/>
          <a:ext cx="5159759" cy="5488084"/>
        </p:xfrm>
        <a:graphic>
          <a:graphicData uri="http://schemas.openxmlformats.org/presentationml/2006/ole">
            <p:oleObj spid="_x0000_s182274" name="Chart" r:id="rId4" imgW="12776200" imgH="8928100" progId="MSGraph.Chart.8">
              <p:embed/>
            </p:oleObj>
          </a:graphicData>
        </a:graphic>
      </p:graphicFrame>
      <p:sp>
        <p:nvSpPr>
          <p:cNvPr id="53251" name="Rectangle 2"/>
          <p:cNvSpPr>
            <a:spLocks/>
          </p:cNvSpPr>
          <p:nvPr/>
        </p:nvSpPr>
        <p:spPr bwMode="auto">
          <a:xfrm>
            <a:off x="1260904" y="4948985"/>
            <a:ext cx="2492501" cy="749005"/>
          </a:xfrm>
          <a:prstGeom prst="rect">
            <a:avLst/>
          </a:prstGeom>
          <a:solidFill>
            <a:schemeClr val="accent1">
              <a:alpha val="29803"/>
            </a:scheme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2" name="Rectangle 3"/>
          <p:cNvSpPr>
            <a:spLocks/>
          </p:cNvSpPr>
          <p:nvPr/>
        </p:nvSpPr>
        <p:spPr bwMode="auto">
          <a:xfrm>
            <a:off x="4797907" y="1031964"/>
            <a:ext cx="2889576" cy="1700520"/>
          </a:xfrm>
          <a:prstGeom prst="rect">
            <a:avLst/>
          </a:prstGeom>
          <a:solidFill>
            <a:srgbClr val="FEDF98">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3" name="Rectangle 4"/>
          <p:cNvSpPr>
            <a:spLocks/>
          </p:cNvSpPr>
          <p:nvPr/>
        </p:nvSpPr>
        <p:spPr bwMode="auto">
          <a:xfrm>
            <a:off x="3753404" y="1780045"/>
            <a:ext cx="1503937" cy="2739881"/>
          </a:xfrm>
          <a:prstGeom prst="rect">
            <a:avLst/>
          </a:prstGeom>
          <a:solidFill>
            <a:srgbClr val="FFA49F">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4" name="Rectangle 5"/>
          <p:cNvSpPr>
            <a:spLocks/>
          </p:cNvSpPr>
          <p:nvPr/>
        </p:nvSpPr>
        <p:spPr bwMode="auto">
          <a:xfrm>
            <a:off x="3069879" y="3766297"/>
            <a:ext cx="1149044" cy="1507258"/>
          </a:xfrm>
          <a:prstGeom prst="rect">
            <a:avLst/>
          </a:prstGeom>
          <a:solidFill>
            <a:srgbClr val="DA77FE">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5" name="Line 6"/>
          <p:cNvSpPr>
            <a:spLocks noChangeShapeType="1"/>
          </p:cNvSpPr>
          <p:nvPr/>
        </p:nvSpPr>
        <p:spPr bwMode="auto">
          <a:xfrm>
            <a:off x="1246231" y="959838"/>
            <a:ext cx="917" cy="488333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6" name="Line 7"/>
          <p:cNvSpPr>
            <a:spLocks noChangeShapeType="1"/>
          </p:cNvSpPr>
          <p:nvPr/>
        </p:nvSpPr>
        <p:spPr bwMode="auto">
          <a:xfrm flipH="1">
            <a:off x="1135269" y="5704463"/>
            <a:ext cx="6661340" cy="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7" name="Oval 8"/>
          <p:cNvSpPr>
            <a:spLocks/>
          </p:cNvSpPr>
          <p:nvPr/>
        </p:nvSpPr>
        <p:spPr bwMode="auto">
          <a:xfrm>
            <a:off x="5165638" y="708319"/>
            <a:ext cx="2993201" cy="1272384"/>
          </a:xfrm>
          <a:prstGeom prst="ellipse">
            <a:avLst/>
          </a:prstGeom>
          <a:noFill/>
          <a:ln w="88900">
            <a:solidFill>
              <a:schemeClr val="tx2"/>
            </a:solidFill>
            <a:prstDash val="sysDot"/>
            <a:round/>
            <a:headEnd/>
            <a:tailEnd/>
          </a:ln>
        </p:spPr>
        <p:txBody>
          <a:bodyPr lIns="0" tIns="0" rIns="0" bIns="0">
            <a:prstTxWarp prst="textNoShape">
              <a:avLst/>
            </a:prstTxWarp>
          </a:bodyPr>
          <a:lstStyle/>
          <a:p>
            <a:endParaRPr lang="en-US">
              <a:solidFill>
                <a:schemeClr val="tx2"/>
              </a:solidFill>
            </a:endParaRPr>
          </a:p>
        </p:txBody>
      </p:sp>
      <p:sp>
        <p:nvSpPr>
          <p:cNvPr id="53258" name="Rectangle 9"/>
          <p:cNvSpPr>
            <a:spLocks/>
          </p:cNvSpPr>
          <p:nvPr/>
        </p:nvSpPr>
        <p:spPr bwMode="auto">
          <a:xfrm>
            <a:off x="2785015" y="2818184"/>
            <a:ext cx="1720882" cy="599204"/>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Product</a:t>
            </a:r>
          </a:p>
        </p:txBody>
      </p:sp>
      <p:sp>
        <p:nvSpPr>
          <p:cNvPr id="53259" name="Rectangle 10"/>
          <p:cNvSpPr>
            <a:spLocks/>
          </p:cNvSpPr>
          <p:nvPr/>
        </p:nvSpPr>
        <p:spPr bwMode="auto">
          <a:xfrm>
            <a:off x="3841357" y="4519926"/>
            <a:ext cx="3203838" cy="643590"/>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Custom built</a:t>
            </a:r>
          </a:p>
        </p:txBody>
      </p:sp>
      <p:sp>
        <p:nvSpPr>
          <p:cNvPr id="53260" name="Rectangle 11"/>
          <p:cNvSpPr>
            <a:spLocks/>
          </p:cNvSpPr>
          <p:nvPr/>
        </p:nvSpPr>
        <p:spPr bwMode="auto">
          <a:xfrm>
            <a:off x="1073829" y="5047927"/>
            <a:ext cx="2259953" cy="503036"/>
          </a:xfrm>
          <a:prstGeom prst="rect">
            <a:avLst/>
          </a:prstGeom>
          <a:noFill/>
          <a:ln w="508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Innovation</a:t>
            </a:r>
          </a:p>
        </p:txBody>
      </p:sp>
      <p:sp>
        <p:nvSpPr>
          <p:cNvPr id="53261" name="Rectangle 12"/>
          <p:cNvSpPr>
            <a:spLocks/>
          </p:cNvSpPr>
          <p:nvPr/>
        </p:nvSpPr>
        <p:spPr bwMode="auto">
          <a:xfrm>
            <a:off x="5764461" y="2093517"/>
            <a:ext cx="2531965" cy="636192"/>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Commodity</a:t>
            </a:r>
          </a:p>
        </p:txBody>
      </p:sp>
      <p:sp>
        <p:nvSpPr>
          <p:cNvPr id="53262" name="Rectangle 13"/>
          <p:cNvSpPr>
            <a:spLocks/>
          </p:cNvSpPr>
          <p:nvPr/>
        </p:nvSpPr>
        <p:spPr bwMode="auto">
          <a:xfrm>
            <a:off x="5439368" y="863669"/>
            <a:ext cx="2719471" cy="880313"/>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Utility Services</a:t>
            </a:r>
          </a:p>
        </p:txBody>
      </p:sp>
      <p:sp>
        <p:nvSpPr>
          <p:cNvPr id="53263" name="Rectangle 14"/>
          <p:cNvSpPr>
            <a:spLocks/>
          </p:cNvSpPr>
          <p:nvPr/>
        </p:nvSpPr>
        <p:spPr bwMode="auto">
          <a:xfrm>
            <a:off x="2785015" y="5661003"/>
            <a:ext cx="5047359" cy="473445"/>
          </a:xfrm>
          <a:prstGeom prst="rect">
            <a:avLst/>
          </a:pr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Certainty</a:t>
            </a:r>
          </a:p>
        </p:txBody>
      </p:sp>
      <p:sp>
        <p:nvSpPr>
          <p:cNvPr id="53264" name="AutoShape 15"/>
          <p:cNvSpPr>
            <a:spLocks/>
          </p:cNvSpPr>
          <p:nvPr/>
        </p:nvSpPr>
        <p:spPr bwMode="auto">
          <a:xfrm rot="16200000">
            <a:off x="-1528403" y="3244722"/>
            <a:ext cx="5014638" cy="431924"/>
          </a:xfrm>
          <a:custGeom>
            <a:avLst/>
            <a:gdLst>
              <a:gd name="T0" fmla="*/ 0 w 21600"/>
              <a:gd name="T1" fmla="*/ 0 h 21598"/>
              <a:gd name="T2" fmla="*/ 21600 w 21600"/>
              <a:gd name="T3" fmla="*/ 21598 h 21598"/>
            </a:gdLst>
            <a:ahLst/>
            <a:cxnLst/>
            <a:rect l="T0" t="T1" r="T2" b="T3"/>
            <a:pathLst>
              <a:path w="21600" h="21598">
                <a:moveTo>
                  <a:pt x="0" y="0"/>
                </a:moveTo>
                <a:lnTo>
                  <a:pt x="21600" y="-2"/>
                </a:lnTo>
                <a:lnTo>
                  <a:pt x="21600" y="21596"/>
                </a:lnTo>
                <a:lnTo>
                  <a:pt x="0" y="21598"/>
                </a:lnTo>
                <a:close/>
                <a:moveTo>
                  <a:pt x="0" y="0"/>
                </a:moveTo>
              </a:path>
            </a:pathLst>
          </a:cu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Ubiquity</a:t>
            </a:r>
            <a:r>
              <a:rPr lang="en-US" sz="1700" dirty="0">
                <a:solidFill>
                  <a:schemeClr val="tx2"/>
                </a:solidFill>
                <a:latin typeface="Chalkboard" charset="0"/>
                <a:ea typeface="Chalkboard" charset="0"/>
                <a:cs typeface="Chalkboard" charset="0"/>
                <a:sym typeface="Chalkboard" charset="0"/>
              </a:rPr>
              <a:t> </a:t>
            </a:r>
          </a:p>
        </p:txBody>
      </p:sp>
      <p:pic>
        <p:nvPicPr>
          <p:cNvPr id="17" name="Picture 16" descr="chips.png"/>
          <p:cNvPicPr>
            <a:picLocks noChangeAspect="1"/>
          </p:cNvPicPr>
          <p:nvPr/>
        </p:nvPicPr>
        <p:blipFill>
          <a:blip r:embed="rId5"/>
          <a:stretch>
            <a:fillRect/>
          </a:stretch>
        </p:blipFill>
        <p:spPr>
          <a:xfrm>
            <a:off x="6300378" y="763607"/>
            <a:ext cx="1316648" cy="1968877"/>
          </a:xfrm>
          <a:prstGeom prst="rect">
            <a:avLst/>
          </a:prstGeom>
        </p:spPr>
      </p:pic>
      <p:pic>
        <p:nvPicPr>
          <p:cNvPr id="18" name="Picture 17" descr="chips.png"/>
          <p:cNvPicPr>
            <a:picLocks noChangeAspect="1"/>
          </p:cNvPicPr>
          <p:nvPr/>
        </p:nvPicPr>
        <p:blipFill>
          <a:blip r:embed="rId5"/>
          <a:stretch>
            <a:fillRect/>
          </a:stretch>
        </p:blipFill>
        <p:spPr>
          <a:xfrm>
            <a:off x="2436757" y="4519926"/>
            <a:ext cx="1316648" cy="1968877"/>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2881313"/>
            <a:ext cx="8566150" cy="1022350"/>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GB" sz="2400" dirty="0" smtClean="0">
                <a:solidFill>
                  <a:schemeClr val="tx2"/>
                </a:solidFill>
              </a:rPr>
              <a:t>Cloud computing is one of the things that reduces the cost of failure.</a:t>
            </a:r>
            <a:endParaRPr lang="en-GB" sz="2400" dirty="0">
              <a:solidFill>
                <a:schemeClr val="tx2"/>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28600" y="2881313"/>
            <a:ext cx="8566150" cy="1022350"/>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GB" sz="2400" dirty="0" smtClean="0">
                <a:solidFill>
                  <a:schemeClr val="tx2"/>
                </a:solidFill>
              </a:rPr>
              <a:t>No.</a:t>
            </a:r>
            <a:endParaRPr lang="en-GB" sz="2400" dirty="0">
              <a:solidFill>
                <a:schemeClr val="tx2"/>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37" descr="dev-test-resource-contention.png"/>
          <p:cNvPicPr>
            <a:picLocks noChangeAspect="1"/>
          </p:cNvPicPr>
          <p:nvPr/>
        </p:nvPicPr>
        <p:blipFill>
          <a:blip r:embed="rId3"/>
          <a:srcRect/>
          <a:stretch>
            <a:fillRect/>
          </a:stretch>
        </p:blipFill>
        <p:spPr bwMode="auto">
          <a:xfrm>
            <a:off x="927100" y="1695450"/>
            <a:ext cx="7289800" cy="36877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70" descr="dev-test-cloud.png"/>
          <p:cNvPicPr>
            <a:picLocks noChangeAspect="1"/>
          </p:cNvPicPr>
          <p:nvPr/>
        </p:nvPicPr>
        <p:blipFill>
          <a:blip r:embed="rId3"/>
          <a:srcRect/>
          <a:stretch>
            <a:fillRect/>
          </a:stretch>
        </p:blipFill>
        <p:spPr bwMode="auto">
          <a:xfrm>
            <a:off x="414338" y="1754188"/>
            <a:ext cx="8315325" cy="36877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0" descr="iStock_000003785108XSmall.jpg"/>
          <p:cNvPicPr>
            <a:picLocks noChangeAspect="1"/>
          </p:cNvPicPr>
          <p:nvPr/>
        </p:nvPicPr>
        <p:blipFill>
          <a:blip r:embed="rId3"/>
          <a:srcRect/>
          <a:stretch>
            <a:fillRect/>
          </a:stretch>
        </p:blipFill>
        <p:spPr bwMode="auto">
          <a:xfrm>
            <a:off x="2057400" y="762000"/>
            <a:ext cx="4953000" cy="47990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3" descr="Monty-Python-Black-Knight-with-one-arm-off-794357.jpg"/>
          <p:cNvPicPr>
            <a:picLocks noChangeAspect="1"/>
          </p:cNvPicPr>
          <p:nvPr/>
        </p:nvPicPr>
        <p:blipFill>
          <a:blip r:embed="rId3"/>
          <a:srcRect/>
          <a:stretch>
            <a:fillRect/>
          </a:stretch>
        </p:blipFill>
        <p:spPr bwMode="auto">
          <a:xfrm>
            <a:off x="1676400" y="914400"/>
            <a:ext cx="5927725" cy="4652963"/>
          </a:xfrm>
          <a:prstGeom prst="rect">
            <a:avLst/>
          </a:prstGeom>
          <a:noFill/>
          <a:ln w="9525">
            <a:noFill/>
            <a:miter lim="800000"/>
            <a:headEnd/>
            <a:tailEnd/>
          </a:ln>
        </p:spPr>
      </p:pic>
      <p:sp>
        <p:nvSpPr>
          <p:cNvPr id="3" name="Rectangle 4"/>
          <p:cNvSpPr txBox="1">
            <a:spLocks noChangeArrowheads="1"/>
          </p:cNvSpPr>
          <p:nvPr/>
        </p:nvSpPr>
        <p:spPr bwMode="auto">
          <a:xfrm>
            <a:off x="228600" y="5551612"/>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GB" dirty="0" smtClean="0">
                <a:solidFill>
                  <a:schemeClr val="tx2"/>
                </a:solidFill>
              </a:rPr>
              <a:t>Scene from </a:t>
            </a:r>
            <a:r>
              <a:rPr lang="en-GB" i="1" dirty="0" smtClean="0">
                <a:solidFill>
                  <a:schemeClr val="tx2"/>
                </a:solidFill>
              </a:rPr>
              <a:t>Monty Python and the Holy Grail</a:t>
            </a:r>
            <a:endParaRPr lang="en-GB" i="1" dirty="0">
              <a:solidFill>
                <a:schemeClr val="tx2"/>
              </a:solidFill>
            </a:endParaRPr>
          </a:p>
        </p:txBody>
      </p:sp>
      <p:sp>
        <p:nvSpPr>
          <p:cNvPr id="4" name="Rectangle 4"/>
          <p:cNvSpPr txBox="1">
            <a:spLocks noChangeArrowheads="1"/>
          </p:cNvSpPr>
          <p:nvPr/>
        </p:nvSpPr>
        <p:spPr bwMode="auto">
          <a:xfrm>
            <a:off x="228600" y="5779629"/>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US" sz="1200" dirty="0" smtClean="0">
                <a:solidFill>
                  <a:schemeClr val="tx2"/>
                </a:solidFill>
              </a:rPr>
              <a:t> Copyright ® 2000-2009 New Media Broadcasting Company, Inc. All Rights Reserved.  http://</a:t>
            </a:r>
            <a:r>
              <a:rPr lang="en-US" sz="1200" dirty="0" err="1" smtClean="0">
                <a:solidFill>
                  <a:schemeClr val="tx2"/>
                </a:solidFill>
              </a:rPr>
              <a:t>pythonline.com</a:t>
            </a:r>
            <a:r>
              <a:rPr lang="en-US" sz="1200" dirty="0" smtClean="0">
                <a:solidFill>
                  <a:schemeClr val="tx2"/>
                </a:solidFill>
              </a:rPr>
              <a:t>/</a:t>
            </a:r>
            <a:endParaRPr lang="en-GB" sz="1200" dirty="0">
              <a:solidFill>
                <a:schemeClr val="tx2"/>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28600" y="2881313"/>
            <a:ext cx="8566150" cy="1022350"/>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GB" sz="2400" dirty="0" smtClean="0">
                <a:solidFill>
                  <a:schemeClr val="tx2"/>
                </a:solidFill>
              </a:rPr>
              <a:t>Thanks.</a:t>
            </a:r>
          </a:p>
          <a:p>
            <a:pPr marL="342900" indent="-342900" algn="ctr" defTabSz="914400">
              <a:spcBef>
                <a:spcPct val="20000"/>
              </a:spcBef>
            </a:pPr>
            <a:r>
              <a:rPr lang="en-GB" sz="2400" dirty="0" smtClean="0">
                <a:solidFill>
                  <a:schemeClr val="tx2"/>
                </a:solidFill>
              </a:rPr>
              <a:t>Ping me @</a:t>
            </a:r>
            <a:r>
              <a:rPr lang="en-GB" sz="2400" dirty="0" err="1" smtClean="0">
                <a:solidFill>
                  <a:schemeClr val="tx2"/>
                </a:solidFill>
              </a:rPr>
              <a:t>mastermark</a:t>
            </a:r>
            <a:r>
              <a:rPr lang="en-GB" sz="2400" dirty="0" smtClean="0">
                <a:solidFill>
                  <a:schemeClr val="tx2"/>
                </a:solidFill>
              </a:rPr>
              <a:t>.</a:t>
            </a:r>
          </a:p>
          <a:p>
            <a:pPr marL="342900" indent="-342900" algn="ctr" defTabSz="914400">
              <a:spcBef>
                <a:spcPct val="20000"/>
              </a:spcBef>
            </a:pPr>
            <a:r>
              <a:rPr lang="en-GB" sz="1200" dirty="0" smtClean="0">
                <a:solidFill>
                  <a:schemeClr val="tx2"/>
                </a:solidFill>
              </a:rPr>
              <a:t>All </a:t>
            </a:r>
            <a:r>
              <a:rPr lang="en-GB" sz="1200" dirty="0" err="1" smtClean="0">
                <a:solidFill>
                  <a:schemeClr val="tx2"/>
                </a:solidFill>
              </a:rPr>
              <a:t>uncredited</a:t>
            </a:r>
            <a:r>
              <a:rPr lang="en-GB" sz="1200" dirty="0" smtClean="0">
                <a:solidFill>
                  <a:schemeClr val="tx2"/>
                </a:solidFill>
              </a:rPr>
              <a:t> photos are public </a:t>
            </a:r>
            <a:r>
              <a:rPr lang="en-GB" sz="1200" dirty="0" smtClean="0">
                <a:solidFill>
                  <a:schemeClr val="tx2"/>
                </a:solidFill>
              </a:rPr>
              <a:t>domain (AFAIK) </a:t>
            </a:r>
            <a:r>
              <a:rPr lang="en-GB" sz="1200" dirty="0" smtClean="0">
                <a:solidFill>
                  <a:schemeClr val="tx2"/>
                </a:solidFill>
              </a:rPr>
              <a:t>or</a:t>
            </a:r>
            <a:r>
              <a:rPr lang="en-GB" sz="1200" dirty="0" smtClean="0">
                <a:solidFill>
                  <a:schemeClr val="tx2"/>
                </a:solidFill>
              </a:rPr>
              <a:t> licensed by me from </a:t>
            </a:r>
            <a:r>
              <a:rPr lang="en-US" sz="1200" dirty="0" smtClean="0">
                <a:solidFill>
                  <a:schemeClr val="tx2"/>
                </a:solidFill>
              </a:rPr>
              <a:t>©</a:t>
            </a:r>
            <a:r>
              <a:rPr lang="en-US" sz="1200" dirty="0" err="1" smtClean="0">
                <a:solidFill>
                  <a:schemeClr val="tx2"/>
                </a:solidFill>
              </a:rPr>
              <a:t>iStockphoto.com</a:t>
            </a:r>
            <a:endParaRPr lang="en-GB" sz="1200" dirty="0">
              <a:solidFill>
                <a:schemeClr val="tx2"/>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hanley-kane-rogue-clouder-blog-post.jpeg"/>
          <p:cNvPicPr>
            <a:picLocks noChangeAspect="1"/>
          </p:cNvPicPr>
          <p:nvPr/>
        </p:nvPicPr>
        <p:blipFill>
          <a:blip r:embed="rId3"/>
          <a:stretch>
            <a:fillRect/>
          </a:stretch>
        </p:blipFill>
        <p:spPr>
          <a:xfrm>
            <a:off x="863414" y="617798"/>
            <a:ext cx="5227139" cy="4705797"/>
          </a:xfrm>
          <a:prstGeom prst="rect">
            <a:avLst/>
          </a:prstGeom>
        </p:spPr>
      </p:pic>
      <p:pic>
        <p:nvPicPr>
          <p:cNvPr id="3" name="Picture 2" descr="shanley-kane-twitter.jpeg"/>
          <p:cNvPicPr>
            <a:picLocks noChangeAspect="1"/>
          </p:cNvPicPr>
          <p:nvPr/>
        </p:nvPicPr>
        <p:blipFill>
          <a:blip r:embed="rId4"/>
          <a:stretch>
            <a:fillRect/>
          </a:stretch>
        </p:blipFill>
        <p:spPr>
          <a:xfrm>
            <a:off x="6464032" y="1253538"/>
            <a:ext cx="1592431" cy="1230515"/>
          </a:xfrm>
          <a:prstGeom prst="rect">
            <a:avLst/>
          </a:prstGeom>
        </p:spPr>
      </p:pic>
      <p:sp>
        <p:nvSpPr>
          <p:cNvPr id="4" name="Rectangle 4"/>
          <p:cNvSpPr txBox="1">
            <a:spLocks noChangeArrowheads="1"/>
          </p:cNvSpPr>
          <p:nvPr/>
        </p:nvSpPr>
        <p:spPr bwMode="auto">
          <a:xfrm>
            <a:off x="228600" y="5551612"/>
            <a:ext cx="8566150" cy="456034"/>
          </a:xfrm>
          <a:prstGeom prst="rect">
            <a:avLst/>
          </a:prstGeom>
          <a:noFill/>
          <a:ln w="9525">
            <a:noFill/>
            <a:miter lim="800000"/>
            <a:headEnd/>
            <a:tailEnd/>
          </a:ln>
        </p:spPr>
        <p:txBody>
          <a:bodyPr>
            <a:prstTxWarp prst="textNoShape">
              <a:avLst/>
            </a:prstTxWarp>
          </a:bodyPr>
          <a:lstStyle/>
          <a:p>
            <a:pPr marL="342900" indent="-342900" algn="ctr" defTabSz="914400">
              <a:spcBef>
                <a:spcPct val="20000"/>
              </a:spcBef>
            </a:pPr>
            <a:r>
              <a:rPr lang="en-US" dirty="0" smtClean="0">
                <a:solidFill>
                  <a:schemeClr val="tx2"/>
                </a:solidFill>
              </a:rPr>
              <a:t>http://shanleykane.wordpress.com/2010/06/20/roguecloud/</a:t>
            </a:r>
            <a:endParaRPr lang="en-GB" dirty="0">
              <a:solidFill>
                <a:schemeClr val="tx2"/>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revolution.jpg"/>
          <p:cNvPicPr>
            <a:picLocks noChangeAspect="1"/>
          </p:cNvPicPr>
          <p:nvPr/>
        </p:nvPicPr>
        <p:blipFill>
          <a:blip r:embed="rId3"/>
          <a:stretch>
            <a:fillRect/>
          </a:stretch>
        </p:blipFill>
        <p:spPr>
          <a:xfrm>
            <a:off x="866669" y="639831"/>
            <a:ext cx="7259424" cy="5055358"/>
          </a:xfrm>
          <a:prstGeom prst="rect">
            <a:avLst/>
          </a:prstGeom>
        </p:spPr>
      </p:pic>
      <p:sp>
        <p:nvSpPr>
          <p:cNvPr id="4" name="Rectangle 3"/>
          <p:cNvSpPr/>
          <p:nvPr/>
        </p:nvSpPr>
        <p:spPr>
          <a:xfrm rot="20564035">
            <a:off x="8451" y="1694722"/>
            <a:ext cx="5706385" cy="923330"/>
          </a:xfrm>
          <a:prstGeom prst="rect">
            <a:avLst/>
          </a:prstGeom>
          <a:noFill/>
          <a:scene3d>
            <a:camera prst="obliqueBottomLeft">
              <a:rot lat="0" lon="3000000" rev="300000"/>
            </a:camera>
            <a:lightRig rig="threePt" dir="t"/>
          </a:scene3d>
          <a:sp3d z="-25400"/>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normalizeH="1" dirty="0" smtClean="0">
                <a:ln w="11430"/>
                <a:solidFill>
                  <a:schemeClr val="accent2"/>
                </a:solidFill>
                <a:effectLst>
                  <a:outerShdw blurRad="80000" dist="40000" dir="5040000" algn="tl">
                    <a:srgbClr val="000000">
                      <a:alpha val="30000"/>
                    </a:srgbClr>
                  </a:outerShdw>
                </a:effectLst>
              </a:rPr>
              <a:t>Viva La Revolution!</a:t>
            </a:r>
            <a:endParaRPr lang="en-US" sz="5400" b="1" cap="none" spc="0" normalizeH="1" dirty="0">
              <a:ln w="11430"/>
              <a:solidFill>
                <a:schemeClr val="accent2"/>
              </a:solidFill>
              <a:effectLst>
                <a:outerShdw blurRad="80000" dist="40000" dir="5040000" algn="tl">
                  <a:srgbClr val="000000">
                    <a:alpha val="30000"/>
                  </a:srgbClr>
                </a:outerShdw>
              </a:effectLs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ainframe-23.jpg"/>
          <p:cNvPicPr>
            <a:picLocks noChangeAspect="1"/>
          </p:cNvPicPr>
          <p:nvPr/>
        </p:nvPicPr>
        <p:blipFill>
          <a:blip r:embed="rId3"/>
          <a:stretch>
            <a:fillRect/>
          </a:stretch>
        </p:blipFill>
        <p:spPr>
          <a:xfrm>
            <a:off x="2016507" y="408015"/>
            <a:ext cx="4719484" cy="5579154"/>
          </a:xfrm>
          <a:prstGeom prst="rect">
            <a:avLst/>
          </a:prstGeom>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ainframe-23-trans.jpeg"/>
          <p:cNvPicPr>
            <a:picLocks noChangeAspect="1"/>
          </p:cNvPicPr>
          <p:nvPr/>
        </p:nvPicPr>
        <p:blipFill>
          <a:blip r:embed="rId3"/>
          <a:stretch>
            <a:fillRect/>
          </a:stretch>
        </p:blipFill>
        <p:spPr>
          <a:xfrm>
            <a:off x="1968955" y="351802"/>
            <a:ext cx="4775616" cy="5645510"/>
          </a:xfrm>
          <a:prstGeom prst="rect">
            <a:avLst/>
          </a:prstGeom>
        </p:spPr>
      </p:pic>
      <p:pic>
        <p:nvPicPr>
          <p:cNvPr id="7" name="Picture 6" descr="trs-80-RSC2-Model1.gif"/>
          <p:cNvPicPr>
            <a:picLocks noChangeAspect="1"/>
          </p:cNvPicPr>
          <p:nvPr/>
        </p:nvPicPr>
        <p:blipFill>
          <a:blip r:embed="rId4"/>
          <a:stretch>
            <a:fillRect/>
          </a:stretch>
        </p:blipFill>
        <p:spPr>
          <a:xfrm>
            <a:off x="2667000" y="2222500"/>
            <a:ext cx="3810000" cy="2413000"/>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inux.jpg"/>
          <p:cNvPicPr>
            <a:picLocks noChangeAspect="1"/>
          </p:cNvPicPr>
          <p:nvPr/>
        </p:nvPicPr>
        <p:blipFill>
          <a:blip r:embed="rId3"/>
          <a:stretch>
            <a:fillRect/>
          </a:stretch>
        </p:blipFill>
        <p:spPr>
          <a:xfrm>
            <a:off x="1469387" y="800039"/>
            <a:ext cx="6045914" cy="4836731"/>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battlestar-galactica-last-supper.jpg"/>
          <p:cNvPicPr>
            <a:picLocks noChangeAspect="1"/>
          </p:cNvPicPr>
          <p:nvPr/>
        </p:nvPicPr>
        <p:blipFill>
          <a:blip r:embed="rId3"/>
          <a:stretch>
            <a:fillRect/>
          </a:stretch>
        </p:blipFill>
        <p:spPr>
          <a:xfrm>
            <a:off x="755118" y="446188"/>
            <a:ext cx="7568336" cy="5676252"/>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3250" name="Object 2"/>
          <p:cNvGraphicFramePr>
            <a:graphicFrameLocks/>
          </p:cNvGraphicFramePr>
          <p:nvPr/>
        </p:nvGraphicFramePr>
        <p:xfrm>
          <a:off x="1798943" y="479919"/>
          <a:ext cx="5159759" cy="5488084"/>
        </p:xfrm>
        <a:graphic>
          <a:graphicData uri="http://schemas.openxmlformats.org/presentationml/2006/ole">
            <p:oleObj spid="_x0000_s174082" name="Chart" r:id="rId4" imgW="12776200" imgH="8928100" progId="MSGraph.Chart.8">
              <p:embed/>
            </p:oleObj>
          </a:graphicData>
        </a:graphic>
      </p:graphicFrame>
      <p:sp>
        <p:nvSpPr>
          <p:cNvPr id="53251" name="Rectangle 2"/>
          <p:cNvSpPr>
            <a:spLocks/>
          </p:cNvSpPr>
          <p:nvPr/>
        </p:nvSpPr>
        <p:spPr bwMode="auto">
          <a:xfrm>
            <a:off x="1260904" y="4948985"/>
            <a:ext cx="2492501" cy="749005"/>
          </a:xfrm>
          <a:prstGeom prst="rect">
            <a:avLst/>
          </a:prstGeom>
          <a:solidFill>
            <a:schemeClr val="accent1">
              <a:alpha val="29803"/>
            </a:scheme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2" name="Rectangle 3"/>
          <p:cNvSpPr>
            <a:spLocks/>
          </p:cNvSpPr>
          <p:nvPr/>
        </p:nvSpPr>
        <p:spPr bwMode="auto">
          <a:xfrm>
            <a:off x="4797907" y="1031964"/>
            <a:ext cx="2889576" cy="1700520"/>
          </a:xfrm>
          <a:prstGeom prst="rect">
            <a:avLst/>
          </a:prstGeom>
          <a:solidFill>
            <a:srgbClr val="FEDF98">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3" name="Rectangle 4"/>
          <p:cNvSpPr>
            <a:spLocks/>
          </p:cNvSpPr>
          <p:nvPr/>
        </p:nvSpPr>
        <p:spPr bwMode="auto">
          <a:xfrm>
            <a:off x="3753404" y="1780045"/>
            <a:ext cx="1503937" cy="2739881"/>
          </a:xfrm>
          <a:prstGeom prst="rect">
            <a:avLst/>
          </a:prstGeom>
          <a:solidFill>
            <a:srgbClr val="FFA49F">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4" name="Rectangle 5"/>
          <p:cNvSpPr>
            <a:spLocks/>
          </p:cNvSpPr>
          <p:nvPr/>
        </p:nvSpPr>
        <p:spPr bwMode="auto">
          <a:xfrm>
            <a:off x="3069879" y="3766297"/>
            <a:ext cx="1149044" cy="1507258"/>
          </a:xfrm>
          <a:prstGeom prst="rect">
            <a:avLst/>
          </a:prstGeom>
          <a:solidFill>
            <a:srgbClr val="DA77FE">
              <a:alpha val="29803"/>
            </a:srgbClr>
          </a:solidFill>
          <a:ln w="50800">
            <a:solidFill>
              <a:schemeClr val="tx1">
                <a:alpha val="29803"/>
              </a:schemeClr>
            </a:solidFill>
            <a:prstDash val="sysDot"/>
            <a:miter lim="800000"/>
            <a:headEnd/>
            <a:tailEnd/>
          </a:ln>
        </p:spPr>
        <p:txBody>
          <a:bodyPr lIns="0" tIns="0" rIns="0" bIns="0">
            <a:prstTxWarp prst="textNoShape">
              <a:avLst/>
            </a:prstTxWarp>
          </a:bodyPr>
          <a:lstStyle/>
          <a:p>
            <a:endParaRPr lang="en-US"/>
          </a:p>
        </p:txBody>
      </p:sp>
      <p:sp>
        <p:nvSpPr>
          <p:cNvPr id="53255" name="Line 6"/>
          <p:cNvSpPr>
            <a:spLocks noChangeShapeType="1"/>
          </p:cNvSpPr>
          <p:nvPr/>
        </p:nvSpPr>
        <p:spPr bwMode="auto">
          <a:xfrm>
            <a:off x="1246231" y="959838"/>
            <a:ext cx="917" cy="488333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6" name="Line 7"/>
          <p:cNvSpPr>
            <a:spLocks noChangeShapeType="1"/>
          </p:cNvSpPr>
          <p:nvPr/>
        </p:nvSpPr>
        <p:spPr bwMode="auto">
          <a:xfrm flipH="1">
            <a:off x="1135269" y="5704463"/>
            <a:ext cx="6661340" cy="0"/>
          </a:xfrm>
          <a:prstGeom prst="line">
            <a:avLst/>
          </a:prstGeom>
          <a:noFill/>
          <a:ln w="50800">
            <a:solidFill>
              <a:schemeClr val="tx1">
                <a:alpha val="29803"/>
              </a:schemeClr>
            </a:solidFill>
            <a:round/>
            <a:headEnd type="triangle" w="med" len="med"/>
            <a:tailEnd/>
          </a:ln>
        </p:spPr>
        <p:txBody>
          <a:bodyPr lIns="64301" tIns="32150" rIns="64301" bIns="32150">
            <a:prstTxWarp prst="textNoShape">
              <a:avLst/>
            </a:prstTxWarp>
          </a:bodyPr>
          <a:lstStyle/>
          <a:p>
            <a:endParaRPr lang="en-US"/>
          </a:p>
        </p:txBody>
      </p:sp>
      <p:sp>
        <p:nvSpPr>
          <p:cNvPr id="53257" name="Oval 8"/>
          <p:cNvSpPr>
            <a:spLocks/>
          </p:cNvSpPr>
          <p:nvPr/>
        </p:nvSpPr>
        <p:spPr bwMode="auto">
          <a:xfrm>
            <a:off x="5165638" y="708319"/>
            <a:ext cx="2993201" cy="1272384"/>
          </a:xfrm>
          <a:prstGeom prst="ellipse">
            <a:avLst/>
          </a:prstGeom>
          <a:noFill/>
          <a:ln w="88900">
            <a:solidFill>
              <a:schemeClr val="tx2"/>
            </a:solidFill>
            <a:prstDash val="sysDot"/>
            <a:round/>
            <a:headEnd/>
            <a:tailEnd/>
          </a:ln>
        </p:spPr>
        <p:txBody>
          <a:bodyPr lIns="0" tIns="0" rIns="0" bIns="0">
            <a:prstTxWarp prst="textNoShape">
              <a:avLst/>
            </a:prstTxWarp>
          </a:bodyPr>
          <a:lstStyle/>
          <a:p>
            <a:endParaRPr lang="en-US">
              <a:solidFill>
                <a:schemeClr val="tx2"/>
              </a:solidFill>
            </a:endParaRPr>
          </a:p>
        </p:txBody>
      </p:sp>
      <p:sp>
        <p:nvSpPr>
          <p:cNvPr id="53258" name="Rectangle 9"/>
          <p:cNvSpPr>
            <a:spLocks/>
          </p:cNvSpPr>
          <p:nvPr/>
        </p:nvSpPr>
        <p:spPr bwMode="auto">
          <a:xfrm>
            <a:off x="2785015" y="2818184"/>
            <a:ext cx="1720882" cy="599204"/>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Product</a:t>
            </a:r>
          </a:p>
        </p:txBody>
      </p:sp>
      <p:sp>
        <p:nvSpPr>
          <p:cNvPr id="53259" name="Rectangle 10"/>
          <p:cNvSpPr>
            <a:spLocks/>
          </p:cNvSpPr>
          <p:nvPr/>
        </p:nvSpPr>
        <p:spPr bwMode="auto">
          <a:xfrm>
            <a:off x="3841357" y="4519926"/>
            <a:ext cx="3203838" cy="643590"/>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Custom built</a:t>
            </a:r>
          </a:p>
        </p:txBody>
      </p:sp>
      <p:sp>
        <p:nvSpPr>
          <p:cNvPr id="53260" name="Rectangle 11"/>
          <p:cNvSpPr>
            <a:spLocks/>
          </p:cNvSpPr>
          <p:nvPr/>
        </p:nvSpPr>
        <p:spPr bwMode="auto">
          <a:xfrm>
            <a:off x="1073829" y="5047927"/>
            <a:ext cx="2259953" cy="503036"/>
          </a:xfrm>
          <a:prstGeom prst="rect">
            <a:avLst/>
          </a:prstGeom>
          <a:noFill/>
          <a:ln w="508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Innovation</a:t>
            </a:r>
          </a:p>
        </p:txBody>
      </p:sp>
      <p:sp>
        <p:nvSpPr>
          <p:cNvPr id="53261" name="Rectangle 12"/>
          <p:cNvSpPr>
            <a:spLocks/>
          </p:cNvSpPr>
          <p:nvPr/>
        </p:nvSpPr>
        <p:spPr bwMode="auto">
          <a:xfrm>
            <a:off x="5764461" y="2093517"/>
            <a:ext cx="2531965" cy="636192"/>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Commodity</a:t>
            </a:r>
          </a:p>
        </p:txBody>
      </p:sp>
      <p:sp>
        <p:nvSpPr>
          <p:cNvPr id="53262" name="Rectangle 13"/>
          <p:cNvSpPr>
            <a:spLocks/>
          </p:cNvSpPr>
          <p:nvPr/>
        </p:nvSpPr>
        <p:spPr bwMode="auto">
          <a:xfrm>
            <a:off x="5439368" y="863669"/>
            <a:ext cx="2719471" cy="880313"/>
          </a:xfrm>
          <a:prstGeom prst="rect">
            <a:avLst/>
          </a:prstGeom>
          <a:noFill/>
          <a:ln w="12700">
            <a:noFill/>
            <a:miter lim="800000"/>
            <a:headEnd/>
            <a:tailEnd/>
          </a:ln>
        </p:spPr>
        <p:txBody>
          <a:bodyPr lIns="0" tIns="0" rIns="36872" bIns="0" anchor="ctr">
            <a:prstTxWarp prst="textNoShape">
              <a:avLst/>
            </a:prstTxWarp>
          </a:bodyPr>
          <a:lstStyle/>
          <a:p>
            <a:pPr marL="36839">
              <a:lnSpc>
                <a:spcPct val="93000"/>
              </a:lnSpc>
              <a:tabLst>
                <a:tab pos="0" algn="l"/>
                <a:tab pos="821619" algn="l"/>
                <a:tab pos="1652168" algn="l"/>
                <a:tab pos="2464857" algn="l"/>
                <a:tab pos="3295406" algn="l"/>
                <a:tab pos="4117025" algn="l"/>
                <a:tab pos="4947575" algn="l"/>
                <a:tab pos="5760263" algn="l"/>
                <a:tab pos="6581882" algn="l"/>
                <a:tab pos="7412431" algn="l"/>
                <a:tab pos="8225119" algn="l"/>
                <a:tab pos="9055669" algn="l"/>
                <a:tab pos="9305727" algn="l"/>
              </a:tabLst>
            </a:pPr>
            <a:r>
              <a:rPr lang="en-US" sz="2800" dirty="0">
                <a:solidFill>
                  <a:schemeClr val="tx2"/>
                </a:solidFill>
                <a:latin typeface="Chalkboard Bold" charset="0"/>
                <a:ea typeface="Chalkboard Bold" charset="0"/>
                <a:cs typeface="Chalkboard Bold" charset="0"/>
                <a:sym typeface="Chalkboard Bold" charset="0"/>
              </a:rPr>
              <a:t>Utility Services</a:t>
            </a:r>
          </a:p>
        </p:txBody>
      </p:sp>
      <p:sp>
        <p:nvSpPr>
          <p:cNvPr id="53263" name="Rectangle 14"/>
          <p:cNvSpPr>
            <a:spLocks/>
          </p:cNvSpPr>
          <p:nvPr/>
        </p:nvSpPr>
        <p:spPr bwMode="auto">
          <a:xfrm>
            <a:off x="2785015" y="5661003"/>
            <a:ext cx="5047359" cy="473445"/>
          </a:xfrm>
          <a:prstGeom prst="rect">
            <a:avLst/>
          </a:pr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Certainty</a:t>
            </a:r>
          </a:p>
        </p:txBody>
      </p:sp>
      <p:sp>
        <p:nvSpPr>
          <p:cNvPr id="53264" name="AutoShape 15"/>
          <p:cNvSpPr>
            <a:spLocks/>
          </p:cNvSpPr>
          <p:nvPr/>
        </p:nvSpPr>
        <p:spPr bwMode="auto">
          <a:xfrm rot="16200000">
            <a:off x="-1528403" y="3244722"/>
            <a:ext cx="5014638" cy="431924"/>
          </a:xfrm>
          <a:custGeom>
            <a:avLst/>
            <a:gdLst>
              <a:gd name="T0" fmla="*/ 0 w 21600"/>
              <a:gd name="T1" fmla="*/ 0 h 21598"/>
              <a:gd name="T2" fmla="*/ 21600 w 21600"/>
              <a:gd name="T3" fmla="*/ 21598 h 21598"/>
            </a:gdLst>
            <a:ahLst/>
            <a:cxnLst/>
            <a:rect l="T0" t="T1" r="T2" b="T3"/>
            <a:pathLst>
              <a:path w="21600" h="21598">
                <a:moveTo>
                  <a:pt x="0" y="0"/>
                </a:moveTo>
                <a:lnTo>
                  <a:pt x="21600" y="-2"/>
                </a:lnTo>
                <a:lnTo>
                  <a:pt x="21600" y="21596"/>
                </a:lnTo>
                <a:lnTo>
                  <a:pt x="0" y="21598"/>
                </a:lnTo>
                <a:close/>
                <a:moveTo>
                  <a:pt x="0" y="0"/>
                </a:moveTo>
              </a:path>
            </a:pathLst>
          </a:custGeom>
          <a:noFill/>
          <a:ln w="12700">
            <a:noFill/>
            <a:miter lim="800000"/>
            <a:headEnd/>
            <a:tailEnd/>
          </a:ln>
        </p:spPr>
        <p:txBody>
          <a:bodyPr lIns="0" tIns="0" rIns="0" bIns="0" anchor="ctr">
            <a:prstTxWarp prst="textNoShape">
              <a:avLst/>
            </a:prstTxWarp>
          </a:bodyPr>
          <a:lstStyle/>
          <a:p>
            <a:pPr algn="r">
              <a:lnSpc>
                <a:spcPct val="105000"/>
              </a:lnSpc>
              <a:tabLst>
                <a:tab pos="643006" algn="l"/>
                <a:tab pos="1277082" algn="l"/>
                <a:tab pos="1911157" algn="l"/>
                <a:tab pos="2545232" algn="l"/>
                <a:tab pos="3188238" algn="l"/>
                <a:tab pos="3840175" algn="l"/>
                <a:tab pos="4474251" algn="l"/>
                <a:tab pos="5108326" algn="l"/>
                <a:tab pos="5742402" algn="l"/>
                <a:tab pos="6367546" algn="l"/>
                <a:tab pos="7019483" algn="l"/>
                <a:tab pos="7215957" algn="l"/>
              </a:tabLst>
            </a:pPr>
            <a:r>
              <a:rPr lang="en-US" sz="3400" dirty="0">
                <a:solidFill>
                  <a:schemeClr val="tx2"/>
                </a:solidFill>
                <a:latin typeface="Chalkboard" charset="0"/>
                <a:ea typeface="Chalkboard" charset="0"/>
                <a:cs typeface="Chalkboard" charset="0"/>
                <a:sym typeface="Chalkboard" charset="0"/>
              </a:rPr>
              <a:t>Ubiquity</a:t>
            </a:r>
            <a:r>
              <a:rPr lang="en-US" sz="1700" dirty="0">
                <a:solidFill>
                  <a:schemeClr val="tx2"/>
                </a:solidFill>
                <a:latin typeface="Chalkboard" charset="0"/>
                <a:ea typeface="Chalkboard" charset="0"/>
                <a:cs typeface="Chalkboard" charset="0"/>
                <a:sym typeface="Chalkboard" charset="0"/>
              </a:rPr>
              <a:t>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mark.thmx</Template>
  <TotalTime>5017</TotalTime>
  <Words>2373</Words>
  <Application>Microsoft Macintosh PowerPoint</Application>
  <PresentationFormat>On-screen Show (4:3)</PresentationFormat>
  <Paragraphs>93</Paragraphs>
  <Slides>24</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mark</vt:lpstr>
      <vt:lpstr>Chart</vt:lpstr>
      <vt:lpstr>Is the Enterprise Ready for the Cloud?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CSC FS EMEA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Masterson</dc:creator>
  <cp:lastModifiedBy>Mark Masterson</cp:lastModifiedBy>
  <cp:revision>33</cp:revision>
  <cp:lastPrinted>2010-07-18T11:20:27Z</cp:lastPrinted>
  <dcterms:created xsi:type="dcterms:W3CDTF">2010-07-18T11:18:24Z</dcterms:created>
  <dcterms:modified xsi:type="dcterms:W3CDTF">2010-07-18T11:23:54Z</dcterms:modified>
</cp:coreProperties>
</file>